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2" r:id="rId7"/>
    <p:sldId id="264" r:id="rId8"/>
    <p:sldId id="261" r:id="rId9"/>
    <p:sldId id="260" r:id="rId10"/>
    <p:sldId id="263" r:id="rId11"/>
    <p:sldId id="270" r:id="rId12"/>
    <p:sldId id="265" r:id="rId13"/>
    <p:sldId id="266" r:id="rId14"/>
    <p:sldId id="269" r:id="rId15"/>
    <p:sldId id="267" r:id="rId16"/>
    <p:sldId id="273" r:id="rId17"/>
    <p:sldId id="283"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92"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3E35-3EE7-428E-AB42-6C46FE611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F6E7B4-298D-4837-88AA-EC0A66434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AEE77-E8A7-4102-9727-8D50CC94A7D9}"/>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5" name="Footer Placeholder 4">
            <a:extLst>
              <a:ext uri="{FF2B5EF4-FFF2-40B4-BE49-F238E27FC236}">
                <a16:creationId xmlns:a16="http://schemas.microsoft.com/office/drawing/2014/main" id="{E23B3423-40DB-4F7A-A771-1960B4FE44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98357E-78C5-44EF-8A0A-4BA7B3706E6F}"/>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97443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9193-3240-4078-9209-8831DA56D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B6C12B-A210-4BDA-A706-63870B2730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30ED8-E35E-4C32-8460-CF5F10960A56}"/>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5" name="Footer Placeholder 4">
            <a:extLst>
              <a:ext uri="{FF2B5EF4-FFF2-40B4-BE49-F238E27FC236}">
                <a16:creationId xmlns:a16="http://schemas.microsoft.com/office/drawing/2014/main" id="{F2F26EDB-43B7-4FD8-82E2-5DDF15B580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0920B-E83F-4622-A147-527CA890E003}"/>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423708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F5936-DA1B-4013-BEE8-D8CD7EC3B6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B19202-F13E-45D4-863E-15B0C4E26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BF709-628C-4E2C-A6E4-6354FBD9BCF7}"/>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5" name="Footer Placeholder 4">
            <a:extLst>
              <a:ext uri="{FF2B5EF4-FFF2-40B4-BE49-F238E27FC236}">
                <a16:creationId xmlns:a16="http://schemas.microsoft.com/office/drawing/2014/main" id="{BF888E3E-9C43-437A-B517-CB2F7133C1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EAD050-28FB-42EE-A9E9-977877BBD540}"/>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145959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0486-0599-4139-A2A6-5B7DE8C01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225BF-EB03-473C-B0E6-AE1492E8A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F0F56-F41C-4BEF-B00D-889D31B17CA0}"/>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5" name="Footer Placeholder 4">
            <a:extLst>
              <a:ext uri="{FF2B5EF4-FFF2-40B4-BE49-F238E27FC236}">
                <a16:creationId xmlns:a16="http://schemas.microsoft.com/office/drawing/2014/main" id="{36B4C90D-DF94-4347-9457-ED79F526CF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F4713B-C8DE-4CB4-800F-EFEB3710FAF9}"/>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301780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9405-F135-448E-9B91-C175909752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DF149F-235E-419C-9AD1-29AF665C6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AF1A4-B4F9-4EB3-B653-CB3DD6897CFC}"/>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5" name="Footer Placeholder 4">
            <a:extLst>
              <a:ext uri="{FF2B5EF4-FFF2-40B4-BE49-F238E27FC236}">
                <a16:creationId xmlns:a16="http://schemas.microsoft.com/office/drawing/2014/main" id="{ECD7541D-503C-48F2-AAD4-133E99C19B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A0FE35-3917-4A24-B2C1-8B1DF487C659}"/>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125519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D82D-47EA-4F4A-A7FD-250054A5D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EC3C1-9478-44B5-B35B-141C669ED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CD6CF-B0D0-4411-B70C-FF71CE737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201E2F-4037-4F3F-A79D-A4235537AC0B}"/>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6" name="Footer Placeholder 5">
            <a:extLst>
              <a:ext uri="{FF2B5EF4-FFF2-40B4-BE49-F238E27FC236}">
                <a16:creationId xmlns:a16="http://schemas.microsoft.com/office/drawing/2014/main" id="{A345352F-3D86-42B0-AA30-7C1625D8DA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16A63B-7D4C-49F9-A951-2896ECC0BA98}"/>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320172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3849-2EFD-46D8-B486-ABF9BDAA54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50BE5A-0951-4D61-A16C-8F0D10B92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1F4E6B-3B2E-4F3C-8DA5-038766E08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B53AC-68C4-4A7D-B4A1-22B521A85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EFDB1-C31B-411E-9264-FF67C3D1E0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C6355-4DE1-4CA1-8DFB-7709C994AC43}"/>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8" name="Footer Placeholder 7">
            <a:extLst>
              <a:ext uri="{FF2B5EF4-FFF2-40B4-BE49-F238E27FC236}">
                <a16:creationId xmlns:a16="http://schemas.microsoft.com/office/drawing/2014/main" id="{D3B9A33A-7788-4C77-ACAC-485602E6B7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25AA70-3476-464C-A2D5-0B00A6B9C71D}"/>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58271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5DDF-22CD-45D5-B84A-10ADCED2A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427D4-6D7A-47CA-88B0-135A0D703DEB}"/>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4" name="Footer Placeholder 3">
            <a:extLst>
              <a:ext uri="{FF2B5EF4-FFF2-40B4-BE49-F238E27FC236}">
                <a16:creationId xmlns:a16="http://schemas.microsoft.com/office/drawing/2014/main" id="{A156C30D-295A-462B-AAC0-B05A70E8C88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2205E7-37A5-4E0C-81F5-B2CBC06A59D1}"/>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113151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EC1CB-011C-437E-BB81-C552E70909A9}"/>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3" name="Footer Placeholder 2">
            <a:extLst>
              <a:ext uri="{FF2B5EF4-FFF2-40B4-BE49-F238E27FC236}">
                <a16:creationId xmlns:a16="http://schemas.microsoft.com/office/drawing/2014/main" id="{4FA64574-73C7-4D50-94EA-ED4509F327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CC2525-96A1-4A85-A9FF-E25DB8474151}"/>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11024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0F9D-6E94-4371-8954-77ECCB9A2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B6B32B-2690-4951-B7ED-7D03C5DE4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B488C8-2C4F-4A8A-862F-44CCD8C78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2C7C5-171C-462F-8A5B-7D2B013A837E}"/>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6" name="Footer Placeholder 5">
            <a:extLst>
              <a:ext uri="{FF2B5EF4-FFF2-40B4-BE49-F238E27FC236}">
                <a16:creationId xmlns:a16="http://schemas.microsoft.com/office/drawing/2014/main" id="{694816CF-BA3F-465A-8269-C86748DCC5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82A0CD-9AFE-41D0-91BE-A2A08E7321F6}"/>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388335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081F-5B3D-4EFA-8827-699BA2330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FE0A7-FC2E-43E4-B176-F50B3C97E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89669-E508-4A98-9DE4-6BE9592A3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7F987-9802-425C-9447-AD7A57DB274B}"/>
              </a:ext>
            </a:extLst>
          </p:cNvPr>
          <p:cNvSpPr>
            <a:spLocks noGrp="1"/>
          </p:cNvSpPr>
          <p:nvPr>
            <p:ph type="dt" sz="half" idx="10"/>
          </p:nvPr>
        </p:nvSpPr>
        <p:spPr/>
        <p:txBody>
          <a:bodyPr/>
          <a:lstStyle/>
          <a:p>
            <a:fld id="{A3E97773-F755-4919-AE49-EFF03ABB0CC8}" type="datetimeFigureOut">
              <a:rPr lang="en-US" smtClean="0"/>
              <a:t>2/26/2026</a:t>
            </a:fld>
            <a:endParaRPr lang="en-US" dirty="0"/>
          </a:p>
        </p:txBody>
      </p:sp>
      <p:sp>
        <p:nvSpPr>
          <p:cNvPr id="6" name="Footer Placeholder 5">
            <a:extLst>
              <a:ext uri="{FF2B5EF4-FFF2-40B4-BE49-F238E27FC236}">
                <a16:creationId xmlns:a16="http://schemas.microsoft.com/office/drawing/2014/main" id="{FD674887-AF2E-4093-9D1B-2765111ACA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7253CA-CF67-4605-B3FB-719DACF3F67A}"/>
              </a:ext>
            </a:extLst>
          </p:cNvPr>
          <p:cNvSpPr>
            <a:spLocks noGrp="1"/>
          </p:cNvSpPr>
          <p:nvPr>
            <p:ph type="sldNum" sz="quarter" idx="12"/>
          </p:nvPr>
        </p:nvSpPr>
        <p:spPr/>
        <p:txBody>
          <a:bodyPr/>
          <a:lstStyle/>
          <a:p>
            <a:fld id="{B81A1D77-D8D1-4A27-A914-677CBC4E875B}" type="slidenum">
              <a:rPr lang="en-US" smtClean="0"/>
              <a:t>‹#›</a:t>
            </a:fld>
            <a:endParaRPr lang="en-US" dirty="0"/>
          </a:p>
        </p:txBody>
      </p:sp>
    </p:spTree>
    <p:extLst>
      <p:ext uri="{BB962C8B-B14F-4D97-AF65-F5344CB8AC3E}">
        <p14:creationId xmlns:p14="http://schemas.microsoft.com/office/powerpoint/2010/main" val="148845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0382C-8FD1-4F25-B6FA-A3FAB7321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63047-325E-4650-88EC-1522704DD6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208B9-2DA8-4504-940C-2243AFB30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97773-F755-4919-AE49-EFF03ABB0CC8}" type="datetimeFigureOut">
              <a:rPr lang="en-US" smtClean="0"/>
              <a:t>2/26/2026</a:t>
            </a:fld>
            <a:endParaRPr lang="en-US" dirty="0"/>
          </a:p>
        </p:txBody>
      </p:sp>
      <p:sp>
        <p:nvSpPr>
          <p:cNvPr id="5" name="Footer Placeholder 4">
            <a:extLst>
              <a:ext uri="{FF2B5EF4-FFF2-40B4-BE49-F238E27FC236}">
                <a16:creationId xmlns:a16="http://schemas.microsoft.com/office/drawing/2014/main" id="{9DB8211F-5F2F-4FAF-AC7B-2933BB581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2D54E3-16E5-4133-B938-871B74D19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A1D77-D8D1-4A27-A914-677CBC4E875B}" type="slidenum">
              <a:rPr lang="en-US" smtClean="0"/>
              <a:t>‹#›</a:t>
            </a:fld>
            <a:endParaRPr lang="en-US" dirty="0"/>
          </a:p>
        </p:txBody>
      </p:sp>
    </p:spTree>
    <p:extLst>
      <p:ext uri="{BB962C8B-B14F-4D97-AF65-F5344CB8AC3E}">
        <p14:creationId xmlns:p14="http://schemas.microsoft.com/office/powerpoint/2010/main" val="39560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F425-F2AB-4F4B-A5E8-9E1B3B11A2E4}"/>
              </a:ext>
            </a:extLst>
          </p:cNvPr>
          <p:cNvSpPr>
            <a:spLocks noGrp="1"/>
          </p:cNvSpPr>
          <p:nvPr>
            <p:ph type="ctrTitle"/>
          </p:nvPr>
        </p:nvSpPr>
        <p:spPr>
          <a:xfrm>
            <a:off x="1524000" y="1122363"/>
            <a:ext cx="9144000" cy="1897929"/>
          </a:xfrm>
        </p:spPr>
        <p:txBody>
          <a:bodyPr/>
          <a:lstStyle/>
          <a:p>
            <a:r>
              <a:rPr lang="en-US" dirty="0"/>
              <a:t>Schedule Builder </a:t>
            </a:r>
          </a:p>
        </p:txBody>
      </p:sp>
      <p:sp>
        <p:nvSpPr>
          <p:cNvPr id="3" name="Subtitle 2">
            <a:extLst>
              <a:ext uri="{FF2B5EF4-FFF2-40B4-BE49-F238E27FC236}">
                <a16:creationId xmlns:a16="http://schemas.microsoft.com/office/drawing/2014/main" id="{E5F85108-19FF-4EB5-B462-4261B85D5665}"/>
              </a:ext>
            </a:extLst>
          </p:cNvPr>
          <p:cNvSpPr>
            <a:spLocks noGrp="1"/>
          </p:cNvSpPr>
          <p:nvPr>
            <p:ph type="subTitle" idx="1"/>
          </p:nvPr>
        </p:nvSpPr>
        <p:spPr>
          <a:xfrm>
            <a:off x="1198775" y="3543121"/>
            <a:ext cx="9794449" cy="1481365"/>
          </a:xfrm>
        </p:spPr>
        <p:txBody>
          <a:bodyPr/>
          <a:lstStyle/>
          <a:p>
            <a:r>
              <a:rPr lang="en-US" dirty="0"/>
              <a:t>Generate a Schedule and Register for Classes </a:t>
            </a:r>
            <a:br>
              <a:rPr lang="en-US" dirty="0"/>
            </a:br>
            <a:endParaRPr lang="en-US" dirty="0"/>
          </a:p>
        </p:txBody>
      </p:sp>
    </p:spTree>
    <p:extLst>
      <p:ext uri="{BB962C8B-B14F-4D97-AF65-F5344CB8AC3E}">
        <p14:creationId xmlns:p14="http://schemas.microsoft.com/office/powerpoint/2010/main" val="312826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E8DF-1EBC-4F37-87B8-796791FBB3B7}"/>
              </a:ext>
            </a:extLst>
          </p:cNvPr>
          <p:cNvSpPr>
            <a:spLocks noGrp="1"/>
          </p:cNvSpPr>
          <p:nvPr>
            <p:ph type="title"/>
          </p:nvPr>
        </p:nvSpPr>
        <p:spPr>
          <a:xfrm>
            <a:off x="1263191" y="297978"/>
            <a:ext cx="8738647" cy="1429562"/>
          </a:xfrm>
        </p:spPr>
        <p:txBody>
          <a:bodyPr>
            <a:normAutofit/>
          </a:bodyPr>
          <a:lstStyle/>
          <a:p>
            <a:r>
              <a:rPr lang="en-US" sz="3000" dirty="0"/>
              <a:t>Add Courses By: Subject, Course Attribute, Instructor or CRN (Course Reference Number) </a:t>
            </a:r>
          </a:p>
        </p:txBody>
      </p:sp>
      <p:pic>
        <p:nvPicPr>
          <p:cNvPr id="17" name="Content Placeholder 16">
            <a:extLst>
              <a:ext uri="{FF2B5EF4-FFF2-40B4-BE49-F238E27FC236}">
                <a16:creationId xmlns:a16="http://schemas.microsoft.com/office/drawing/2014/main" id="{0EA05E80-BB1C-480A-9B36-D9CA2F2F5FEB}"/>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083785" y="1690688"/>
            <a:ext cx="5798664" cy="4278352"/>
          </a:xfrm>
        </p:spPr>
      </p:pic>
      <p:sp>
        <p:nvSpPr>
          <p:cNvPr id="12" name="Arrow: Left 11">
            <a:extLst>
              <a:ext uri="{FF2B5EF4-FFF2-40B4-BE49-F238E27FC236}">
                <a16:creationId xmlns:a16="http://schemas.microsoft.com/office/drawing/2014/main" id="{9C6417E2-0DDB-4EB7-A79B-96090746AEB9}"/>
              </a:ext>
              <a:ext uri="{C183D7F6-B498-43B3-948B-1728B52AA6E4}">
                <adec:decorative xmlns:adec="http://schemas.microsoft.com/office/drawing/2017/decorative" val="1"/>
              </a:ext>
            </a:extLst>
          </p:cNvPr>
          <p:cNvSpPr/>
          <p:nvPr/>
        </p:nvSpPr>
        <p:spPr>
          <a:xfrm>
            <a:off x="4803481" y="5167312"/>
            <a:ext cx="978408" cy="484632"/>
          </a:xfrm>
          <a:prstGeom prst="leftArrow">
            <a:avLst>
              <a:gd name="adj1" fmla="val 50000"/>
              <a:gd name="adj2" fmla="val 4507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6314DA9-3A8F-4845-AF2E-079F9E4D9A60}"/>
              </a:ext>
            </a:extLst>
          </p:cNvPr>
          <p:cNvSpPr txBox="1"/>
          <p:nvPr/>
        </p:nvSpPr>
        <p:spPr>
          <a:xfrm>
            <a:off x="5844824" y="5224962"/>
            <a:ext cx="2182200" cy="369332"/>
          </a:xfrm>
          <a:prstGeom prst="rect">
            <a:avLst/>
          </a:prstGeom>
          <a:noFill/>
        </p:spPr>
        <p:txBody>
          <a:bodyPr wrap="none" rtlCol="0">
            <a:spAutoFit/>
          </a:bodyPr>
          <a:lstStyle/>
          <a:p>
            <a:r>
              <a:rPr lang="en-US" dirty="0"/>
              <a:t>Select to Add Course </a:t>
            </a:r>
          </a:p>
        </p:txBody>
      </p:sp>
      <p:sp>
        <p:nvSpPr>
          <p:cNvPr id="6" name="Arrow: Left 5">
            <a:extLst>
              <a:ext uri="{FF2B5EF4-FFF2-40B4-BE49-F238E27FC236}">
                <a16:creationId xmlns:a16="http://schemas.microsoft.com/office/drawing/2014/main" id="{28D99E4C-8E68-43FE-A852-8886FDB55CBE}"/>
              </a:ext>
              <a:ext uri="{C183D7F6-B498-43B3-948B-1728B52AA6E4}">
                <adec:decorative xmlns:adec="http://schemas.microsoft.com/office/drawing/2017/decorative" val="1"/>
              </a:ext>
            </a:extLst>
          </p:cNvPr>
          <p:cNvSpPr/>
          <p:nvPr/>
        </p:nvSpPr>
        <p:spPr>
          <a:xfrm>
            <a:off x="4803481" y="3598914"/>
            <a:ext cx="978408"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3A388E2-21E0-418B-9D96-60E14710140E}"/>
              </a:ext>
            </a:extLst>
          </p:cNvPr>
          <p:cNvSpPr txBox="1"/>
          <p:nvPr/>
        </p:nvSpPr>
        <p:spPr>
          <a:xfrm>
            <a:off x="5844824" y="3494914"/>
            <a:ext cx="2771275" cy="923330"/>
          </a:xfrm>
          <a:prstGeom prst="rect">
            <a:avLst/>
          </a:prstGeom>
          <a:noFill/>
        </p:spPr>
        <p:txBody>
          <a:bodyPr wrap="square" rtlCol="0">
            <a:spAutoFit/>
          </a:bodyPr>
          <a:lstStyle/>
          <a:p>
            <a:r>
              <a:rPr lang="en-US" dirty="0"/>
              <a:t>Course Description also includes prerequisites and/or corequisites</a:t>
            </a:r>
          </a:p>
        </p:txBody>
      </p:sp>
      <p:sp>
        <p:nvSpPr>
          <p:cNvPr id="11" name="TextBox 10">
            <a:extLst>
              <a:ext uri="{FF2B5EF4-FFF2-40B4-BE49-F238E27FC236}">
                <a16:creationId xmlns:a16="http://schemas.microsoft.com/office/drawing/2014/main" id="{56B34EF6-B3A1-4F14-B6AD-3AEE8068191C}"/>
              </a:ext>
            </a:extLst>
          </p:cNvPr>
          <p:cNvSpPr txBox="1"/>
          <p:nvPr/>
        </p:nvSpPr>
        <p:spPr>
          <a:xfrm>
            <a:off x="6935924" y="2044636"/>
            <a:ext cx="2313828" cy="1200329"/>
          </a:xfrm>
          <a:prstGeom prst="rect">
            <a:avLst/>
          </a:prstGeom>
          <a:noFill/>
        </p:spPr>
        <p:txBody>
          <a:bodyPr wrap="square" rtlCol="0">
            <a:spAutoFit/>
          </a:bodyPr>
          <a:lstStyle/>
          <a:p>
            <a:r>
              <a:rPr lang="en-US" dirty="0"/>
              <a:t>Ex. Course Search by Subject and Course Number selected from drop down menu</a:t>
            </a:r>
          </a:p>
        </p:txBody>
      </p:sp>
      <p:sp>
        <p:nvSpPr>
          <p:cNvPr id="20" name="TextBox 19">
            <a:extLst>
              <a:ext uri="{FF2B5EF4-FFF2-40B4-BE49-F238E27FC236}">
                <a16:creationId xmlns:a16="http://schemas.microsoft.com/office/drawing/2014/main" id="{CC9F324B-91C3-450E-A1B7-1CF5C46E76A2}"/>
              </a:ext>
              <a:ext uri="{C183D7F6-B498-43B3-948B-1728B52AA6E4}">
                <adec:decorative xmlns:adec="http://schemas.microsoft.com/office/drawing/2017/decorative" val="1"/>
              </a:ext>
            </a:extLst>
          </p:cNvPr>
          <p:cNvSpPr txBox="1"/>
          <p:nvPr/>
        </p:nvSpPr>
        <p:spPr>
          <a:xfrm>
            <a:off x="1083785" y="2044636"/>
            <a:ext cx="2804821" cy="313553"/>
          </a:xfrm>
          <a:prstGeom prst="rect">
            <a:avLst/>
          </a:prstGeom>
          <a:noFill/>
          <a:ln>
            <a:solidFill>
              <a:srgbClr val="FFFF00"/>
            </a:solidFill>
          </a:ln>
          <a:effectLst>
            <a:glow rad="50800">
              <a:srgbClr val="FFFF00">
                <a:alpha val="83000"/>
              </a:srgbClr>
            </a:glow>
          </a:effectLst>
        </p:spPr>
        <p:txBody>
          <a:bodyPr wrap="square" rtlCol="0">
            <a:spAutoFit/>
          </a:bodyPr>
          <a:lstStyle/>
          <a:p>
            <a:endParaRPr lang="en-US" dirty="0"/>
          </a:p>
        </p:txBody>
      </p:sp>
    </p:spTree>
    <p:extLst>
      <p:ext uri="{BB962C8B-B14F-4D97-AF65-F5344CB8AC3E}">
        <p14:creationId xmlns:p14="http://schemas.microsoft.com/office/powerpoint/2010/main" val="167321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4249-22C0-43B0-B760-A67C34A63D16}"/>
              </a:ext>
            </a:extLst>
          </p:cNvPr>
          <p:cNvSpPr>
            <a:spLocks noGrp="1"/>
          </p:cNvSpPr>
          <p:nvPr>
            <p:ph type="title"/>
          </p:nvPr>
        </p:nvSpPr>
        <p:spPr/>
        <p:txBody>
          <a:bodyPr>
            <a:normAutofit/>
          </a:bodyPr>
          <a:lstStyle/>
          <a:p>
            <a:pPr algn="ctr"/>
            <a:r>
              <a:rPr lang="en-US" sz="3000" dirty="0"/>
              <a:t>Select or Remove the Courses you want to Generate Schedule</a:t>
            </a:r>
          </a:p>
        </p:txBody>
      </p:sp>
      <p:pic>
        <p:nvPicPr>
          <p:cNvPr id="5" name="Content Placeholder 4">
            <a:extLst>
              <a:ext uri="{FF2B5EF4-FFF2-40B4-BE49-F238E27FC236}">
                <a16:creationId xmlns:a16="http://schemas.microsoft.com/office/drawing/2014/main" id="{4EF2E0C2-6CF5-4878-9AE4-159B29EDA958}"/>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274472" y="1825625"/>
            <a:ext cx="5643055" cy="4351338"/>
          </a:xfrm>
        </p:spPr>
      </p:pic>
      <p:sp>
        <p:nvSpPr>
          <p:cNvPr id="6" name="Arrow: Right 5">
            <a:extLst>
              <a:ext uri="{FF2B5EF4-FFF2-40B4-BE49-F238E27FC236}">
                <a16:creationId xmlns:a16="http://schemas.microsoft.com/office/drawing/2014/main" id="{09F446FD-53D4-4435-8721-9CA6C89E09AC}"/>
              </a:ext>
              <a:ext uri="{C183D7F6-B498-43B3-948B-1728B52AA6E4}">
                <adec:decorative xmlns:adec="http://schemas.microsoft.com/office/drawing/2017/decorative" val="1"/>
              </a:ext>
            </a:extLst>
          </p:cNvPr>
          <p:cNvSpPr/>
          <p:nvPr/>
        </p:nvSpPr>
        <p:spPr>
          <a:xfrm>
            <a:off x="2196445" y="2611224"/>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8793EB2-1D1B-4DF8-AF3E-91484A09E4F9}"/>
              </a:ext>
              <a:ext uri="{C183D7F6-B498-43B3-948B-1728B52AA6E4}">
                <adec:decorative xmlns:adec="http://schemas.microsoft.com/office/drawing/2017/decorative" val="1"/>
              </a:ext>
            </a:extLst>
          </p:cNvPr>
          <p:cNvSpPr/>
          <p:nvPr/>
        </p:nvSpPr>
        <p:spPr>
          <a:xfrm>
            <a:off x="3388093" y="4937760"/>
            <a:ext cx="1241659" cy="4331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905DE663-3D8C-4D89-86F7-EC9CF47886F7}"/>
              </a:ext>
              <a:ext uri="{C183D7F6-B498-43B3-948B-1728B52AA6E4}">
                <adec:decorative xmlns:adec="http://schemas.microsoft.com/office/drawing/2017/decorative" val="1"/>
              </a:ext>
            </a:extLst>
          </p:cNvPr>
          <p:cNvSpPr/>
          <p:nvPr/>
        </p:nvSpPr>
        <p:spPr>
          <a:xfrm>
            <a:off x="5941996" y="4109987"/>
            <a:ext cx="978408"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7465A5E-FE8E-4317-9545-E89E57D6B5BC}"/>
              </a:ext>
            </a:extLst>
          </p:cNvPr>
          <p:cNvSpPr txBox="1"/>
          <p:nvPr/>
        </p:nvSpPr>
        <p:spPr>
          <a:xfrm>
            <a:off x="6920404" y="4167637"/>
            <a:ext cx="3030875" cy="369332"/>
          </a:xfrm>
          <a:prstGeom prst="rect">
            <a:avLst/>
          </a:prstGeom>
          <a:noFill/>
        </p:spPr>
        <p:txBody>
          <a:bodyPr wrap="square" rtlCol="0">
            <a:spAutoFit/>
          </a:bodyPr>
          <a:lstStyle/>
          <a:p>
            <a:r>
              <a:rPr lang="en-US" dirty="0"/>
              <a:t>Allows you to remove course</a:t>
            </a:r>
          </a:p>
        </p:txBody>
      </p:sp>
      <p:sp>
        <p:nvSpPr>
          <p:cNvPr id="11" name="Arrow: Right 10">
            <a:extLst>
              <a:ext uri="{FF2B5EF4-FFF2-40B4-BE49-F238E27FC236}">
                <a16:creationId xmlns:a16="http://schemas.microsoft.com/office/drawing/2014/main" id="{28644232-ACB9-407D-AD76-5D8123C68D5F}"/>
              </a:ext>
              <a:ext uri="{C183D7F6-B498-43B3-948B-1728B52AA6E4}">
                <adec:decorative xmlns:adec="http://schemas.microsoft.com/office/drawing/2017/decorative" val="1"/>
              </a:ext>
            </a:extLst>
          </p:cNvPr>
          <p:cNvSpPr/>
          <p:nvPr/>
        </p:nvSpPr>
        <p:spPr>
          <a:xfrm>
            <a:off x="2359876" y="4886265"/>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38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BC81-ADA8-4BF2-A087-26C5612F318B}"/>
              </a:ext>
            </a:extLst>
          </p:cNvPr>
          <p:cNvSpPr>
            <a:spLocks noGrp="1"/>
          </p:cNvSpPr>
          <p:nvPr>
            <p:ph type="title"/>
          </p:nvPr>
        </p:nvSpPr>
        <p:spPr/>
        <p:txBody>
          <a:bodyPr>
            <a:normAutofit/>
          </a:bodyPr>
          <a:lstStyle/>
          <a:p>
            <a:pPr algn="ctr"/>
            <a:r>
              <a:rPr lang="en-US" sz="3000" dirty="0"/>
              <a:t>Generate Schedules and Select View to see your Schedule Options with your Selected Courses and Breaks</a:t>
            </a:r>
          </a:p>
        </p:txBody>
      </p:sp>
      <p:pic>
        <p:nvPicPr>
          <p:cNvPr id="5" name="Content Placeholder 4">
            <a:extLst>
              <a:ext uri="{FF2B5EF4-FFF2-40B4-BE49-F238E27FC236}">
                <a16:creationId xmlns:a16="http://schemas.microsoft.com/office/drawing/2014/main" id="{65C0A7E4-DB1B-42AF-8B55-D42A70CB7FA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981108" y="1825625"/>
            <a:ext cx="6229784" cy="4351338"/>
          </a:xfrm>
        </p:spPr>
      </p:pic>
      <p:sp>
        <p:nvSpPr>
          <p:cNvPr id="6" name="Arrow: Right 5">
            <a:extLst>
              <a:ext uri="{FF2B5EF4-FFF2-40B4-BE49-F238E27FC236}">
                <a16:creationId xmlns:a16="http://schemas.microsoft.com/office/drawing/2014/main" id="{9FEC0EFE-0263-4100-B2C4-D6B17DAF5D81}"/>
              </a:ext>
              <a:ext uri="{C183D7F6-B498-43B3-948B-1728B52AA6E4}">
                <adec:decorative xmlns:adec="http://schemas.microsoft.com/office/drawing/2017/decorative" val="1"/>
              </a:ext>
            </a:extLst>
          </p:cNvPr>
          <p:cNvSpPr/>
          <p:nvPr/>
        </p:nvSpPr>
        <p:spPr>
          <a:xfrm>
            <a:off x="2238370" y="4798244"/>
            <a:ext cx="978408" cy="3864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0B865EB1-475E-46A4-87B0-3A7B1A5C9BF3}"/>
              </a:ext>
              <a:ext uri="{C183D7F6-B498-43B3-948B-1728B52AA6E4}">
                <adec:decorative xmlns:adec="http://schemas.microsoft.com/office/drawing/2017/decorative" val="1"/>
              </a:ext>
            </a:extLst>
          </p:cNvPr>
          <p:cNvSpPr/>
          <p:nvPr/>
        </p:nvSpPr>
        <p:spPr>
          <a:xfrm>
            <a:off x="2238370" y="5657655"/>
            <a:ext cx="978408" cy="3864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6FB7DD0F-AF53-4F6D-A67B-5401F406B324}"/>
              </a:ext>
              <a:ext uri="{C183D7F6-B498-43B3-948B-1728B52AA6E4}">
                <adec:decorative xmlns:adec="http://schemas.microsoft.com/office/drawing/2017/decorative" val="1"/>
              </a:ext>
            </a:extLst>
          </p:cNvPr>
          <p:cNvSpPr/>
          <p:nvPr/>
        </p:nvSpPr>
        <p:spPr>
          <a:xfrm>
            <a:off x="2238370" y="2732188"/>
            <a:ext cx="978408" cy="3864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58F7522C-852A-417A-8EAA-5945787F3231}"/>
              </a:ext>
              <a:ext uri="{C183D7F6-B498-43B3-948B-1728B52AA6E4}">
                <adec:decorative xmlns:adec="http://schemas.microsoft.com/office/drawing/2017/decorative" val="1"/>
              </a:ext>
            </a:extLst>
          </p:cNvPr>
          <p:cNvSpPr/>
          <p:nvPr/>
        </p:nvSpPr>
        <p:spPr>
          <a:xfrm>
            <a:off x="6015789" y="3459253"/>
            <a:ext cx="818148" cy="42983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698C92C-D174-4105-A7DA-51F5FEAC8FC0}"/>
              </a:ext>
            </a:extLst>
          </p:cNvPr>
          <p:cNvSpPr txBox="1"/>
          <p:nvPr/>
        </p:nvSpPr>
        <p:spPr>
          <a:xfrm>
            <a:off x="6833937" y="3459253"/>
            <a:ext cx="3320716" cy="646331"/>
          </a:xfrm>
          <a:prstGeom prst="rect">
            <a:avLst/>
          </a:prstGeom>
          <a:noFill/>
        </p:spPr>
        <p:txBody>
          <a:bodyPr wrap="square" rtlCol="0">
            <a:spAutoFit/>
          </a:bodyPr>
          <a:lstStyle/>
          <a:p>
            <a:r>
              <a:rPr lang="en-US" dirty="0"/>
              <a:t>You can remove a course by clicking on the x</a:t>
            </a:r>
          </a:p>
        </p:txBody>
      </p:sp>
    </p:spTree>
    <p:extLst>
      <p:ext uri="{BB962C8B-B14F-4D97-AF65-F5344CB8AC3E}">
        <p14:creationId xmlns:p14="http://schemas.microsoft.com/office/powerpoint/2010/main" val="200119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6D8C-A7BB-4FF3-AD8D-FA2F7AEE57F3}"/>
              </a:ext>
            </a:extLst>
          </p:cNvPr>
          <p:cNvSpPr>
            <a:spLocks noGrp="1"/>
          </p:cNvSpPr>
          <p:nvPr>
            <p:ph type="title"/>
          </p:nvPr>
        </p:nvSpPr>
        <p:spPr/>
        <p:txBody>
          <a:bodyPr>
            <a:normAutofit/>
          </a:bodyPr>
          <a:lstStyle/>
          <a:p>
            <a:pPr algn="ctr"/>
            <a:r>
              <a:rPr lang="en-US" sz="3000" dirty="0"/>
              <a:t>View Schedule Selected</a:t>
            </a:r>
            <a:br>
              <a:rPr lang="en-US" sz="3000" dirty="0"/>
            </a:br>
            <a:r>
              <a:rPr lang="en-US" sz="2000" dirty="0"/>
              <a:t>this sample only has OL online sections</a:t>
            </a:r>
          </a:p>
        </p:txBody>
      </p:sp>
      <p:pic>
        <p:nvPicPr>
          <p:cNvPr id="5" name="Content Placeholder 4">
            <a:extLst>
              <a:ext uri="{FF2B5EF4-FFF2-40B4-BE49-F238E27FC236}">
                <a16:creationId xmlns:a16="http://schemas.microsoft.com/office/drawing/2014/main" id="{8722AA78-0A48-458B-9ABD-8950BC6DF99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175717" y="1825625"/>
            <a:ext cx="5840565" cy="4351338"/>
          </a:xfrm>
        </p:spPr>
      </p:pic>
    </p:spTree>
    <p:extLst>
      <p:ext uri="{BB962C8B-B14F-4D97-AF65-F5344CB8AC3E}">
        <p14:creationId xmlns:p14="http://schemas.microsoft.com/office/powerpoint/2010/main" val="290251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6E9D-3C23-4181-9722-41E1746D824C}"/>
              </a:ext>
            </a:extLst>
          </p:cNvPr>
          <p:cNvSpPr>
            <a:spLocks noGrp="1"/>
          </p:cNvSpPr>
          <p:nvPr>
            <p:ph type="title"/>
          </p:nvPr>
        </p:nvSpPr>
        <p:spPr/>
        <p:txBody>
          <a:bodyPr>
            <a:normAutofit/>
          </a:bodyPr>
          <a:lstStyle/>
          <a:p>
            <a:pPr algn="ctr"/>
            <a:r>
              <a:rPr lang="en-US" sz="3000" dirty="0"/>
              <a:t>Select Potential Schedule to Send to Banner Registration Cart</a:t>
            </a:r>
          </a:p>
        </p:txBody>
      </p:sp>
      <p:pic>
        <p:nvPicPr>
          <p:cNvPr id="5" name="Content Placeholder 4">
            <a:extLst>
              <a:ext uri="{FF2B5EF4-FFF2-40B4-BE49-F238E27FC236}">
                <a16:creationId xmlns:a16="http://schemas.microsoft.com/office/drawing/2014/main" id="{AE637ECB-3DFD-4DF6-A7E5-5126B6CE340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354281" y="1825625"/>
            <a:ext cx="5483437" cy="4351338"/>
          </a:xfrm>
        </p:spPr>
      </p:pic>
      <p:sp>
        <p:nvSpPr>
          <p:cNvPr id="6" name="Arrow: Left 5">
            <a:extLst>
              <a:ext uri="{FF2B5EF4-FFF2-40B4-BE49-F238E27FC236}">
                <a16:creationId xmlns:a16="http://schemas.microsoft.com/office/drawing/2014/main" id="{64F7072C-2CB6-4F3F-B302-C3D3C805C66B}"/>
              </a:ext>
              <a:ext uri="{C183D7F6-B498-43B3-948B-1728B52AA6E4}">
                <adec:decorative xmlns:adec="http://schemas.microsoft.com/office/drawing/2017/decorative" val="1"/>
              </a:ext>
            </a:extLst>
          </p:cNvPr>
          <p:cNvSpPr/>
          <p:nvPr/>
        </p:nvSpPr>
        <p:spPr>
          <a:xfrm>
            <a:off x="5697347" y="2030276"/>
            <a:ext cx="1018882" cy="50348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272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3942-C344-424E-9E29-F844945D5B45}"/>
              </a:ext>
            </a:extLst>
          </p:cNvPr>
          <p:cNvSpPr>
            <a:spLocks noGrp="1"/>
          </p:cNvSpPr>
          <p:nvPr>
            <p:ph type="title"/>
          </p:nvPr>
        </p:nvSpPr>
        <p:spPr>
          <a:xfrm>
            <a:off x="658396" y="414837"/>
            <a:ext cx="10515600" cy="1325563"/>
          </a:xfrm>
        </p:spPr>
        <p:txBody>
          <a:bodyPr>
            <a:normAutofit/>
          </a:bodyPr>
          <a:lstStyle/>
          <a:p>
            <a:pPr algn="ctr"/>
            <a:r>
              <a:rPr lang="en-US" sz="3000" dirty="0"/>
              <a:t>From Banner Registration Cart, Select Register</a:t>
            </a:r>
          </a:p>
        </p:txBody>
      </p:sp>
      <p:pic>
        <p:nvPicPr>
          <p:cNvPr id="9" name="Content Placeholder 8">
            <a:extLst>
              <a:ext uri="{FF2B5EF4-FFF2-40B4-BE49-F238E27FC236}">
                <a16:creationId xmlns:a16="http://schemas.microsoft.com/office/drawing/2014/main" id="{55343540-D2DE-4224-A253-785BA6CD501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450260" y="1740400"/>
            <a:ext cx="7134498" cy="4351338"/>
          </a:xfrm>
        </p:spPr>
      </p:pic>
      <p:sp>
        <p:nvSpPr>
          <p:cNvPr id="10" name="Arrow: Left 9">
            <a:extLst>
              <a:ext uri="{FF2B5EF4-FFF2-40B4-BE49-F238E27FC236}">
                <a16:creationId xmlns:a16="http://schemas.microsoft.com/office/drawing/2014/main" id="{BD0A404A-B120-451B-9025-E0181E84CE93}"/>
              </a:ext>
              <a:ext uri="{C183D7F6-B498-43B3-948B-1728B52AA6E4}">
                <adec:decorative xmlns:adec="http://schemas.microsoft.com/office/drawing/2017/decorative" val="1"/>
              </a:ext>
            </a:extLst>
          </p:cNvPr>
          <p:cNvSpPr/>
          <p:nvPr/>
        </p:nvSpPr>
        <p:spPr>
          <a:xfrm>
            <a:off x="9584758" y="2214902"/>
            <a:ext cx="978408"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6942E04-3E6C-42A7-8FA2-ECE5B44E6C3F}"/>
              </a:ext>
              <a:ext uri="{C183D7F6-B498-43B3-948B-1728B52AA6E4}">
                <adec:decorative xmlns:adec="http://schemas.microsoft.com/office/drawing/2017/decorative" val="1"/>
              </a:ext>
            </a:extLst>
          </p:cNvPr>
          <p:cNvSpPr/>
          <p:nvPr/>
        </p:nvSpPr>
        <p:spPr>
          <a:xfrm>
            <a:off x="3753853" y="1578544"/>
            <a:ext cx="1520791" cy="6363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D5638E6-27F6-45C8-9C2E-78B0D25152FA}"/>
              </a:ext>
              <a:ext uri="{C183D7F6-B498-43B3-948B-1728B52AA6E4}">
                <adec:decorative xmlns:adec="http://schemas.microsoft.com/office/drawing/2017/decorative" val="1"/>
              </a:ext>
            </a:extLst>
          </p:cNvPr>
          <p:cNvSpPr/>
          <p:nvPr/>
        </p:nvSpPr>
        <p:spPr>
          <a:xfrm>
            <a:off x="8670759" y="2139039"/>
            <a:ext cx="914000" cy="6363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487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BAFC-2AFE-411C-956C-11CFCF5A02F1}"/>
              </a:ext>
            </a:extLst>
          </p:cNvPr>
          <p:cNvSpPr>
            <a:spLocks noGrp="1"/>
          </p:cNvSpPr>
          <p:nvPr>
            <p:ph type="title"/>
          </p:nvPr>
        </p:nvSpPr>
        <p:spPr>
          <a:xfrm>
            <a:off x="838200" y="365125"/>
            <a:ext cx="9412705" cy="1325563"/>
          </a:xfrm>
        </p:spPr>
        <p:txBody>
          <a:bodyPr>
            <a:normAutofit/>
          </a:bodyPr>
          <a:lstStyle/>
          <a:p>
            <a:pPr algn="ctr"/>
            <a:r>
              <a:rPr lang="en-US" sz="3000" dirty="0"/>
              <a:t>Select Continue to Confirm your Schedule </a:t>
            </a:r>
          </a:p>
        </p:txBody>
      </p:sp>
      <p:pic>
        <p:nvPicPr>
          <p:cNvPr id="5" name="Content Placeholder 4">
            <a:extLst>
              <a:ext uri="{FF2B5EF4-FFF2-40B4-BE49-F238E27FC236}">
                <a16:creationId xmlns:a16="http://schemas.microsoft.com/office/drawing/2014/main" id="{F0D3F7A1-EFA5-4255-A6F7-F5CF1DFCFE2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813559" y="1690688"/>
            <a:ext cx="6979662" cy="4351338"/>
          </a:xfrm>
        </p:spPr>
      </p:pic>
      <p:sp>
        <p:nvSpPr>
          <p:cNvPr id="6" name="Arrow: Left 5">
            <a:extLst>
              <a:ext uri="{FF2B5EF4-FFF2-40B4-BE49-F238E27FC236}">
                <a16:creationId xmlns:a16="http://schemas.microsoft.com/office/drawing/2014/main" id="{0BC6703F-E74C-4D8B-9FD6-4B9D059DEC6E}"/>
              </a:ext>
              <a:ext uri="{C183D7F6-B498-43B3-948B-1728B52AA6E4}">
                <adec:decorative xmlns:adec="http://schemas.microsoft.com/office/drawing/2017/decorative" val="1"/>
              </a:ext>
            </a:extLst>
          </p:cNvPr>
          <p:cNvSpPr/>
          <p:nvPr/>
        </p:nvSpPr>
        <p:spPr>
          <a:xfrm rot="16200000">
            <a:off x="7592358" y="4698735"/>
            <a:ext cx="763632" cy="51404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3094166-2DDD-402B-8843-710B8A8F8B81}"/>
              </a:ext>
              <a:ext uri="{C183D7F6-B498-43B3-948B-1728B52AA6E4}">
                <adec:decorative xmlns:adec="http://schemas.microsoft.com/office/drawing/2017/decorative" val="1"/>
              </a:ext>
            </a:extLst>
          </p:cNvPr>
          <p:cNvSpPr/>
          <p:nvPr/>
        </p:nvSpPr>
        <p:spPr>
          <a:xfrm>
            <a:off x="7420721" y="5337575"/>
            <a:ext cx="1106906" cy="5101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731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52F-A683-4C74-BF79-D29FFBD6759F}"/>
              </a:ext>
            </a:extLst>
          </p:cNvPr>
          <p:cNvSpPr>
            <a:spLocks noGrp="1"/>
          </p:cNvSpPr>
          <p:nvPr>
            <p:ph type="title"/>
          </p:nvPr>
        </p:nvSpPr>
        <p:spPr/>
        <p:txBody>
          <a:bodyPr>
            <a:normAutofit/>
          </a:bodyPr>
          <a:lstStyle/>
          <a:p>
            <a:pPr algn="ctr"/>
            <a:r>
              <a:rPr lang="en-US" sz="3000" dirty="0"/>
              <a:t>Registration Results message for each individual class </a:t>
            </a:r>
            <a:br>
              <a:rPr lang="en-US" sz="3000" dirty="0"/>
            </a:br>
            <a:r>
              <a:rPr lang="en-US" sz="3000" dirty="0"/>
              <a:t>Select OK below</a:t>
            </a:r>
          </a:p>
        </p:txBody>
      </p:sp>
      <p:pic>
        <p:nvPicPr>
          <p:cNvPr id="5" name="Content Placeholder 4">
            <a:extLst>
              <a:ext uri="{FF2B5EF4-FFF2-40B4-BE49-F238E27FC236}">
                <a16:creationId xmlns:a16="http://schemas.microsoft.com/office/drawing/2014/main" id="{3800958B-5D17-4A18-9B04-B0ACE0460ED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206440" y="1825625"/>
            <a:ext cx="5779120" cy="4351338"/>
          </a:xfrm>
        </p:spPr>
      </p:pic>
      <p:sp>
        <p:nvSpPr>
          <p:cNvPr id="6" name="Arrow: Left 5">
            <a:extLst>
              <a:ext uri="{FF2B5EF4-FFF2-40B4-BE49-F238E27FC236}">
                <a16:creationId xmlns:a16="http://schemas.microsoft.com/office/drawing/2014/main" id="{C1FF7FBE-30D5-4486-9394-68787D49634F}"/>
              </a:ext>
              <a:ext uri="{C183D7F6-B498-43B3-948B-1728B52AA6E4}">
                <adec:decorative xmlns:adec="http://schemas.microsoft.com/office/drawing/2017/decorative" val="1"/>
              </a:ext>
            </a:extLst>
          </p:cNvPr>
          <p:cNvSpPr/>
          <p:nvPr/>
        </p:nvSpPr>
        <p:spPr>
          <a:xfrm>
            <a:off x="5439266" y="3803331"/>
            <a:ext cx="546755" cy="36174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A0BB8BA9-903F-423A-BDE1-D2C7C177FB53}"/>
              </a:ext>
              <a:ext uri="{C183D7F6-B498-43B3-948B-1728B52AA6E4}">
                <adec:decorative xmlns:adec="http://schemas.microsoft.com/office/drawing/2017/decorative" val="1"/>
              </a:ext>
            </a:extLst>
          </p:cNvPr>
          <p:cNvSpPr/>
          <p:nvPr/>
        </p:nvSpPr>
        <p:spPr>
          <a:xfrm>
            <a:off x="5822622" y="2928210"/>
            <a:ext cx="546755" cy="36174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7BBF687C-9278-417C-8668-4C57C7A9B3D3}"/>
              </a:ext>
              <a:ext uri="{C183D7F6-B498-43B3-948B-1728B52AA6E4}">
                <adec:decorative xmlns:adec="http://schemas.microsoft.com/office/drawing/2017/decorative" val="1"/>
              </a:ext>
            </a:extLst>
          </p:cNvPr>
          <p:cNvSpPr/>
          <p:nvPr/>
        </p:nvSpPr>
        <p:spPr>
          <a:xfrm rot="16200000">
            <a:off x="7654901" y="4391325"/>
            <a:ext cx="592811" cy="39756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96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3C45-791C-4D3F-B660-CB290FC593EA}"/>
              </a:ext>
            </a:extLst>
          </p:cNvPr>
          <p:cNvSpPr>
            <a:spLocks noGrp="1"/>
          </p:cNvSpPr>
          <p:nvPr>
            <p:ph type="title"/>
          </p:nvPr>
        </p:nvSpPr>
        <p:spPr/>
        <p:txBody>
          <a:bodyPr>
            <a:normAutofit/>
          </a:bodyPr>
          <a:lstStyle/>
          <a:p>
            <a:pPr algn="ctr"/>
            <a:r>
              <a:rPr lang="en-US" sz="3000" dirty="0"/>
              <a:t>Current Schedule color coded by Subject </a:t>
            </a:r>
            <a:br>
              <a:rPr lang="en-US" sz="3000" dirty="0"/>
            </a:br>
            <a:r>
              <a:rPr lang="en-US" sz="3000" dirty="0"/>
              <a:t>Schedule by Week </a:t>
            </a:r>
          </a:p>
        </p:txBody>
      </p:sp>
      <p:pic>
        <p:nvPicPr>
          <p:cNvPr id="5" name="Content Placeholder 4">
            <a:extLst>
              <a:ext uri="{FF2B5EF4-FFF2-40B4-BE49-F238E27FC236}">
                <a16:creationId xmlns:a16="http://schemas.microsoft.com/office/drawing/2014/main" id="{DECA13FD-86BE-4EB7-82AA-5AD7423975E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562742" y="1825625"/>
            <a:ext cx="7066516" cy="4351338"/>
          </a:xfrm>
        </p:spPr>
      </p:pic>
      <p:sp>
        <p:nvSpPr>
          <p:cNvPr id="6" name="Oval 5">
            <a:extLst>
              <a:ext uri="{FF2B5EF4-FFF2-40B4-BE49-F238E27FC236}">
                <a16:creationId xmlns:a16="http://schemas.microsoft.com/office/drawing/2014/main" id="{BA1BFD52-D803-41F8-A389-2D8CE80B2575}"/>
              </a:ext>
              <a:ext uri="{C183D7F6-B498-43B3-948B-1728B52AA6E4}">
                <adec:decorative xmlns:adec="http://schemas.microsoft.com/office/drawing/2017/decorative" val="1"/>
              </a:ext>
            </a:extLst>
          </p:cNvPr>
          <p:cNvSpPr/>
          <p:nvPr/>
        </p:nvSpPr>
        <p:spPr>
          <a:xfrm>
            <a:off x="2562742" y="4788815"/>
            <a:ext cx="2394408" cy="33936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Brace 6">
            <a:extLst>
              <a:ext uri="{FF2B5EF4-FFF2-40B4-BE49-F238E27FC236}">
                <a16:creationId xmlns:a16="http://schemas.microsoft.com/office/drawing/2014/main" id="{E8AE7B5E-9111-4512-94D6-C41ED7D23946}"/>
              </a:ext>
              <a:ext uri="{C183D7F6-B498-43B3-948B-1728B52AA6E4}">
                <adec:decorative xmlns:adec="http://schemas.microsoft.com/office/drawing/2017/decorative" val="1"/>
              </a:ext>
            </a:extLst>
          </p:cNvPr>
          <p:cNvSpPr/>
          <p:nvPr/>
        </p:nvSpPr>
        <p:spPr>
          <a:xfrm>
            <a:off x="2224726" y="3101419"/>
            <a:ext cx="461913" cy="14705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6EF6CD03-24D7-4FAD-BBDA-DD6F13E90FBE}"/>
              </a:ext>
            </a:extLst>
          </p:cNvPr>
          <p:cNvSpPr txBox="1"/>
          <p:nvPr/>
        </p:nvSpPr>
        <p:spPr>
          <a:xfrm>
            <a:off x="744044" y="3631962"/>
            <a:ext cx="1555422" cy="369332"/>
          </a:xfrm>
          <a:prstGeom prst="rect">
            <a:avLst/>
          </a:prstGeom>
          <a:noFill/>
        </p:spPr>
        <p:txBody>
          <a:bodyPr wrap="square" rtlCol="0">
            <a:spAutoFit/>
          </a:bodyPr>
          <a:lstStyle/>
          <a:p>
            <a:r>
              <a:rPr lang="en-US" dirty="0"/>
              <a:t>Color Code</a:t>
            </a:r>
          </a:p>
        </p:txBody>
      </p:sp>
    </p:spTree>
    <p:extLst>
      <p:ext uri="{BB962C8B-B14F-4D97-AF65-F5344CB8AC3E}">
        <p14:creationId xmlns:p14="http://schemas.microsoft.com/office/powerpoint/2010/main" val="420032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7B47-76E5-471E-9622-B427B6A4EE4C}"/>
              </a:ext>
            </a:extLst>
          </p:cNvPr>
          <p:cNvSpPr>
            <a:spLocks noGrp="1"/>
          </p:cNvSpPr>
          <p:nvPr>
            <p:ph type="title"/>
          </p:nvPr>
        </p:nvSpPr>
        <p:spPr/>
        <p:txBody>
          <a:bodyPr>
            <a:normAutofit/>
          </a:bodyPr>
          <a:lstStyle/>
          <a:p>
            <a:pPr algn="ctr"/>
            <a:r>
              <a:rPr lang="en-US" sz="3000" dirty="0"/>
              <a:t>Select Academic to Access Schedule Builder</a:t>
            </a:r>
          </a:p>
        </p:txBody>
      </p:sp>
      <p:pic>
        <p:nvPicPr>
          <p:cNvPr id="5" name="Content Placeholder 4">
            <a:extLst>
              <a:ext uri="{FF2B5EF4-FFF2-40B4-BE49-F238E27FC236}">
                <a16:creationId xmlns:a16="http://schemas.microsoft.com/office/drawing/2014/main" id="{B88EA7FB-31F8-4E4D-820A-0225A4FCB6F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880641" y="1825625"/>
            <a:ext cx="8430717" cy="4351338"/>
          </a:xfrm>
        </p:spPr>
      </p:pic>
      <p:sp>
        <p:nvSpPr>
          <p:cNvPr id="6" name="Oval 5">
            <a:extLst>
              <a:ext uri="{FF2B5EF4-FFF2-40B4-BE49-F238E27FC236}">
                <a16:creationId xmlns:a16="http://schemas.microsoft.com/office/drawing/2014/main" id="{A31967D7-A405-4E45-86EC-375B62C164F3}"/>
              </a:ext>
              <a:ext uri="{C183D7F6-B498-43B3-948B-1728B52AA6E4}">
                <adec:decorative xmlns:adec="http://schemas.microsoft.com/office/drawing/2017/decorative" val="1"/>
              </a:ext>
            </a:extLst>
          </p:cNvPr>
          <p:cNvSpPr/>
          <p:nvPr/>
        </p:nvSpPr>
        <p:spPr>
          <a:xfrm>
            <a:off x="2290713" y="2036190"/>
            <a:ext cx="3921551" cy="19984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75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7851-2A39-433F-9310-4CCFDCC782CD}"/>
              </a:ext>
            </a:extLst>
          </p:cNvPr>
          <p:cNvSpPr>
            <a:spLocks noGrp="1"/>
          </p:cNvSpPr>
          <p:nvPr>
            <p:ph type="title"/>
          </p:nvPr>
        </p:nvSpPr>
        <p:spPr/>
        <p:txBody>
          <a:bodyPr>
            <a:normAutofit/>
          </a:bodyPr>
          <a:lstStyle/>
          <a:p>
            <a:pPr algn="ctr"/>
            <a:r>
              <a:rPr lang="en-US" sz="3000" dirty="0"/>
              <a:t>Select Schedule Builder </a:t>
            </a:r>
          </a:p>
        </p:txBody>
      </p:sp>
      <p:pic>
        <p:nvPicPr>
          <p:cNvPr id="5" name="Content Placeholder 4">
            <a:extLst>
              <a:ext uri="{FF2B5EF4-FFF2-40B4-BE49-F238E27FC236}">
                <a16:creationId xmlns:a16="http://schemas.microsoft.com/office/drawing/2014/main" id="{64A9DE5E-CECC-4613-8101-20161BF552C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8200" y="2279969"/>
            <a:ext cx="10515600" cy="3014832"/>
          </a:xfrm>
        </p:spPr>
      </p:pic>
      <p:sp>
        <p:nvSpPr>
          <p:cNvPr id="7" name="Arrow: Down 6">
            <a:extLst>
              <a:ext uri="{FF2B5EF4-FFF2-40B4-BE49-F238E27FC236}">
                <a16:creationId xmlns:a16="http://schemas.microsoft.com/office/drawing/2014/main" id="{4CC6CDCD-D216-4008-A0E1-75A31A91D278}"/>
              </a:ext>
              <a:ext uri="{C183D7F6-B498-43B3-948B-1728B52AA6E4}">
                <adec:decorative xmlns:adec="http://schemas.microsoft.com/office/drawing/2017/decorative" val="1"/>
              </a:ext>
            </a:extLst>
          </p:cNvPr>
          <p:cNvSpPr/>
          <p:nvPr/>
        </p:nvSpPr>
        <p:spPr>
          <a:xfrm rot="18895801">
            <a:off x="9144001" y="1894781"/>
            <a:ext cx="484632"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35CD4A0-72D3-4C60-98D1-4DCFCADCFAD3}"/>
              </a:ext>
              <a:ext uri="{C183D7F6-B498-43B3-948B-1728B52AA6E4}">
                <adec:decorative xmlns:adec="http://schemas.microsoft.com/office/drawing/2017/decorative" val="1"/>
              </a:ext>
            </a:extLst>
          </p:cNvPr>
          <p:cNvSpPr/>
          <p:nvPr/>
        </p:nvSpPr>
        <p:spPr>
          <a:xfrm>
            <a:off x="9021452" y="2714920"/>
            <a:ext cx="2168164" cy="11283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657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8D8D7-27D5-4261-826D-25A7F7AD5CF7}"/>
              </a:ext>
            </a:extLst>
          </p:cNvPr>
          <p:cNvSpPr>
            <a:spLocks noGrp="1"/>
          </p:cNvSpPr>
          <p:nvPr>
            <p:ph type="title" idx="4294967295"/>
          </p:nvPr>
        </p:nvSpPr>
        <p:spPr>
          <a:xfrm>
            <a:off x="639763" y="11557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Schedule Builder is a web-based program that allows you to plan, build, and compare class schedules, add breaks, and register for classes. </a:t>
            </a:r>
            <a:br>
              <a:rPr kumimoji="0" lang="en-US" sz="2800" b="0" i="0" u="none" strike="noStrike" kern="1200" cap="none" spc="0" normalizeH="0" baseline="0" noProof="0" dirty="0">
                <a:ln>
                  <a:noFill/>
                </a:ln>
                <a:solidFill>
                  <a:schemeClr val="tx1"/>
                </a:solidFill>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Select and save your preferences and the classes you wish to take, and Schedule Builder will show you all your possible schedule options at the click of a button. </a:t>
            </a:r>
            <a:br>
              <a:rPr kumimoji="0" lang="en-US" sz="2800" b="0" i="0" u="none" strike="noStrike" kern="1200" cap="none" spc="0" normalizeH="0" baseline="0" noProof="0" dirty="0">
                <a:ln>
                  <a:noFill/>
                </a:ln>
                <a:solidFill>
                  <a:schemeClr val="tx1"/>
                </a:solidFill>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Schedule Builder also saves and remembers all your preferences, schedules, and course selections, even if you close your browser.</a:t>
            </a:r>
            <a:br>
              <a:rPr kumimoji="0" lang="en-US" sz="1300" b="0" i="0" u="none" strike="noStrike" kern="1200" cap="none" spc="0" normalizeH="0" baseline="0" noProof="0" dirty="0">
                <a:ln>
                  <a:noFill/>
                </a:ln>
                <a:solidFill>
                  <a:schemeClr val="tx1"/>
                </a:solidFill>
                <a:effectLst/>
                <a:uLnTx/>
                <a:uFillTx/>
                <a:latin typeface="+mn-lt"/>
                <a:ea typeface="+mn-ea"/>
                <a:cs typeface="+mn-cs"/>
              </a:rPr>
            </a:br>
            <a:endParaRPr kumimoji="0" lang="en-US" sz="13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8125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EA06-1A90-4AF5-93B7-A6FCB28839E8}"/>
              </a:ext>
            </a:extLst>
          </p:cNvPr>
          <p:cNvSpPr>
            <a:spLocks noGrp="1"/>
          </p:cNvSpPr>
          <p:nvPr>
            <p:ph type="title"/>
          </p:nvPr>
        </p:nvSpPr>
        <p:spPr/>
        <p:txBody>
          <a:bodyPr>
            <a:normAutofit/>
          </a:bodyPr>
          <a:lstStyle/>
          <a:p>
            <a:pPr algn="ctr"/>
            <a:r>
              <a:rPr lang="en-US" sz="3000" dirty="0"/>
              <a:t>Go to Build Schedule </a:t>
            </a:r>
          </a:p>
        </p:txBody>
      </p:sp>
      <p:pic>
        <p:nvPicPr>
          <p:cNvPr id="5" name="Content Placeholder 4">
            <a:extLst>
              <a:ext uri="{FF2B5EF4-FFF2-40B4-BE49-F238E27FC236}">
                <a16:creationId xmlns:a16="http://schemas.microsoft.com/office/drawing/2014/main" id="{F32DE483-2346-42C4-9500-46EC01D5AAB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409435" y="1816198"/>
            <a:ext cx="5373129" cy="4351338"/>
          </a:xfrm>
        </p:spPr>
      </p:pic>
      <p:sp>
        <p:nvSpPr>
          <p:cNvPr id="6" name="Oval 5">
            <a:extLst>
              <a:ext uri="{FF2B5EF4-FFF2-40B4-BE49-F238E27FC236}">
                <a16:creationId xmlns:a16="http://schemas.microsoft.com/office/drawing/2014/main" id="{175A7679-169F-4712-8364-D077B8C02C68}"/>
              </a:ext>
              <a:ext uri="{C183D7F6-B498-43B3-948B-1728B52AA6E4}">
                <adec:decorative xmlns:adec="http://schemas.microsoft.com/office/drawing/2017/decorative" val="1"/>
              </a:ext>
            </a:extLst>
          </p:cNvPr>
          <p:cNvSpPr/>
          <p:nvPr/>
        </p:nvSpPr>
        <p:spPr>
          <a:xfrm>
            <a:off x="3770722" y="1696940"/>
            <a:ext cx="820132" cy="42738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85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D64E-D377-4310-B1D3-E504E9CCE314}"/>
              </a:ext>
            </a:extLst>
          </p:cNvPr>
          <p:cNvSpPr>
            <a:spLocks noGrp="1"/>
          </p:cNvSpPr>
          <p:nvPr>
            <p:ph type="title"/>
          </p:nvPr>
        </p:nvSpPr>
        <p:spPr>
          <a:xfrm>
            <a:off x="939538" y="355600"/>
            <a:ext cx="10312924" cy="1325563"/>
          </a:xfrm>
        </p:spPr>
        <p:txBody>
          <a:bodyPr>
            <a:normAutofit fontScale="90000"/>
          </a:bodyPr>
          <a:lstStyle/>
          <a:p>
            <a:pPr algn="ctr"/>
            <a:r>
              <a:rPr lang="en-US" sz="3300" dirty="0"/>
              <a:t>Select the filters you wish to use and save your selections. Schedule Builder will remember all your choices even after you close your browser.</a:t>
            </a:r>
          </a:p>
        </p:txBody>
      </p:sp>
      <p:sp>
        <p:nvSpPr>
          <p:cNvPr id="3" name="Text Placeholder 2">
            <a:extLst>
              <a:ext uri="{FF2B5EF4-FFF2-40B4-BE49-F238E27FC236}">
                <a16:creationId xmlns:a16="http://schemas.microsoft.com/office/drawing/2014/main" id="{99DDD1FE-FF95-4301-9124-7A2D582A4519}"/>
              </a:ext>
            </a:extLst>
          </p:cNvPr>
          <p:cNvSpPr>
            <a:spLocks noGrp="1"/>
          </p:cNvSpPr>
          <p:nvPr>
            <p:ph type="body" idx="1"/>
          </p:nvPr>
        </p:nvSpPr>
        <p:spPr>
          <a:xfrm>
            <a:off x="839788" y="1681163"/>
            <a:ext cx="5157787" cy="823912"/>
          </a:xfrm>
        </p:spPr>
        <p:txBody>
          <a:bodyPr/>
          <a:lstStyle/>
          <a:p>
            <a:pPr algn="ctr"/>
            <a:r>
              <a:rPr lang="en-US" dirty="0"/>
              <a:t>Select Course Status </a:t>
            </a:r>
          </a:p>
        </p:txBody>
      </p:sp>
      <p:pic>
        <p:nvPicPr>
          <p:cNvPr id="10" name="Content Placeholder 9">
            <a:extLst>
              <a:ext uri="{FF2B5EF4-FFF2-40B4-BE49-F238E27FC236}">
                <a16:creationId xmlns:a16="http://schemas.microsoft.com/office/drawing/2014/main" id="{171E1011-98CD-4D6B-94F4-82D4564D5A13}"/>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1231252" y="2680004"/>
            <a:ext cx="4231735" cy="3684588"/>
          </a:xfrm>
        </p:spPr>
      </p:pic>
      <p:sp>
        <p:nvSpPr>
          <p:cNvPr id="5" name="Text Placeholder 4">
            <a:extLst>
              <a:ext uri="{FF2B5EF4-FFF2-40B4-BE49-F238E27FC236}">
                <a16:creationId xmlns:a16="http://schemas.microsoft.com/office/drawing/2014/main" id="{7C7CB1D9-DD6B-460B-9F3B-CEBD72305711}"/>
              </a:ext>
            </a:extLst>
          </p:cNvPr>
          <p:cNvSpPr>
            <a:spLocks noGrp="1"/>
          </p:cNvSpPr>
          <p:nvPr>
            <p:ph type="body" sz="quarter" idx="3"/>
          </p:nvPr>
        </p:nvSpPr>
        <p:spPr/>
        <p:txBody>
          <a:bodyPr/>
          <a:lstStyle/>
          <a:p>
            <a:pPr algn="ctr"/>
            <a:r>
              <a:rPr lang="en-US" dirty="0"/>
              <a:t>Select Instructional Method</a:t>
            </a:r>
          </a:p>
        </p:txBody>
      </p:sp>
      <p:pic>
        <p:nvPicPr>
          <p:cNvPr id="12" name="Content Placeholder 11">
            <a:extLst>
              <a:ext uri="{FF2B5EF4-FFF2-40B4-BE49-F238E27FC236}">
                <a16:creationId xmlns:a16="http://schemas.microsoft.com/office/drawing/2014/main" id="{14B9A0AB-3A7D-4DD4-A60F-EDF99F3D1878}"/>
              </a:ext>
              <a:ext uri="{C183D7F6-B498-43B3-948B-1728B52AA6E4}">
                <adec:decorative xmlns:adec="http://schemas.microsoft.com/office/drawing/2017/decorative" val="1"/>
              </a:ext>
            </a:extLst>
          </p:cNvPr>
          <p:cNvPicPr>
            <a:picLocks noGrp="1" noChangeAspect="1"/>
          </p:cNvPicPr>
          <p:nvPr>
            <p:ph sz="quarter" idx="4"/>
          </p:nvPr>
        </p:nvPicPr>
        <p:blipFill>
          <a:blip r:embed="rId3"/>
          <a:stretch>
            <a:fillRect/>
          </a:stretch>
        </p:blipFill>
        <p:spPr>
          <a:xfrm>
            <a:off x="6962440" y="2680003"/>
            <a:ext cx="3602708" cy="3509659"/>
          </a:xfrm>
        </p:spPr>
      </p:pic>
      <p:sp>
        <p:nvSpPr>
          <p:cNvPr id="13" name="Oval 12">
            <a:extLst>
              <a:ext uri="{FF2B5EF4-FFF2-40B4-BE49-F238E27FC236}">
                <a16:creationId xmlns:a16="http://schemas.microsoft.com/office/drawing/2014/main" id="{101323E7-AE35-451A-A032-E76271AD946F}"/>
              </a:ext>
              <a:ext uri="{C183D7F6-B498-43B3-948B-1728B52AA6E4}">
                <adec:decorative xmlns:adec="http://schemas.microsoft.com/office/drawing/2017/decorative" val="1"/>
              </a:ext>
            </a:extLst>
          </p:cNvPr>
          <p:cNvSpPr/>
          <p:nvPr/>
        </p:nvSpPr>
        <p:spPr>
          <a:xfrm>
            <a:off x="1731715" y="4835947"/>
            <a:ext cx="245097" cy="6410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5F40CEF-4380-46E0-8CD2-0D1E99FDC8C4}"/>
              </a:ext>
              <a:ext uri="{C183D7F6-B498-43B3-948B-1728B52AA6E4}">
                <adec:decorative xmlns:adec="http://schemas.microsoft.com/office/drawing/2017/decorative" val="1"/>
              </a:ext>
            </a:extLst>
          </p:cNvPr>
          <p:cNvSpPr/>
          <p:nvPr/>
        </p:nvSpPr>
        <p:spPr>
          <a:xfrm>
            <a:off x="6962440" y="4619134"/>
            <a:ext cx="245097" cy="8578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FFA8F014-9E61-4D6B-8F21-B2204B5FB1DA}"/>
              </a:ext>
              <a:ext uri="{C183D7F6-B498-43B3-948B-1728B52AA6E4}">
                <adec:decorative xmlns:adec="http://schemas.microsoft.com/office/drawing/2017/decorative" val="1"/>
              </a:ext>
            </a:extLst>
          </p:cNvPr>
          <p:cNvSpPr/>
          <p:nvPr/>
        </p:nvSpPr>
        <p:spPr>
          <a:xfrm>
            <a:off x="5056607" y="5474188"/>
            <a:ext cx="750037"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Left 15">
            <a:extLst>
              <a:ext uri="{FF2B5EF4-FFF2-40B4-BE49-F238E27FC236}">
                <a16:creationId xmlns:a16="http://schemas.microsoft.com/office/drawing/2014/main" id="{BD05791D-F138-49D3-898D-8694466CA883}"/>
              </a:ext>
              <a:ext uri="{C183D7F6-B498-43B3-948B-1728B52AA6E4}">
                <adec:decorative xmlns:adec="http://schemas.microsoft.com/office/drawing/2017/decorative" val="1"/>
              </a:ext>
            </a:extLst>
          </p:cNvPr>
          <p:cNvSpPr/>
          <p:nvPr/>
        </p:nvSpPr>
        <p:spPr>
          <a:xfrm>
            <a:off x="10565148" y="5474188"/>
            <a:ext cx="687314" cy="48741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038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2BC1-2EB5-43D4-A89B-56D307D15D55}"/>
              </a:ext>
            </a:extLst>
          </p:cNvPr>
          <p:cNvSpPr>
            <a:spLocks noGrp="1"/>
          </p:cNvSpPr>
          <p:nvPr>
            <p:ph type="title"/>
          </p:nvPr>
        </p:nvSpPr>
        <p:spPr/>
        <p:txBody>
          <a:bodyPr>
            <a:normAutofit/>
          </a:bodyPr>
          <a:lstStyle/>
          <a:p>
            <a:pPr algn="ctr"/>
            <a:r>
              <a:rPr lang="en-US" sz="3000" dirty="0"/>
              <a:t>To Narrow your Search Parameters; Select Time of Day and </a:t>
            </a:r>
            <a:br>
              <a:rPr lang="en-US" sz="3000" dirty="0"/>
            </a:br>
            <a:r>
              <a:rPr lang="en-US" sz="3000" dirty="0"/>
              <a:t>Select Parts of Term and Save</a:t>
            </a:r>
          </a:p>
        </p:txBody>
      </p:sp>
      <p:sp>
        <p:nvSpPr>
          <p:cNvPr id="3" name="Text Placeholder 2">
            <a:extLst>
              <a:ext uri="{FF2B5EF4-FFF2-40B4-BE49-F238E27FC236}">
                <a16:creationId xmlns:a16="http://schemas.microsoft.com/office/drawing/2014/main" id="{FAA17F2E-5A7E-4570-912D-A3F22E1F50C6}"/>
              </a:ext>
            </a:extLst>
          </p:cNvPr>
          <p:cNvSpPr>
            <a:spLocks noGrp="1"/>
          </p:cNvSpPr>
          <p:nvPr>
            <p:ph type="body" idx="1"/>
          </p:nvPr>
        </p:nvSpPr>
        <p:spPr/>
        <p:txBody>
          <a:bodyPr/>
          <a:lstStyle/>
          <a:p>
            <a:pPr algn="ctr"/>
            <a:r>
              <a:rPr lang="en-US" dirty="0"/>
              <a:t>Select Time of Day</a:t>
            </a:r>
          </a:p>
        </p:txBody>
      </p:sp>
      <p:sp>
        <p:nvSpPr>
          <p:cNvPr id="5" name="Text Placeholder 4">
            <a:extLst>
              <a:ext uri="{FF2B5EF4-FFF2-40B4-BE49-F238E27FC236}">
                <a16:creationId xmlns:a16="http://schemas.microsoft.com/office/drawing/2014/main" id="{E1770021-B753-4C92-BB9D-7F0250E6D7D0}"/>
              </a:ext>
            </a:extLst>
          </p:cNvPr>
          <p:cNvSpPr>
            <a:spLocks noGrp="1"/>
          </p:cNvSpPr>
          <p:nvPr>
            <p:ph type="body" sz="quarter" idx="3"/>
          </p:nvPr>
        </p:nvSpPr>
        <p:spPr/>
        <p:txBody>
          <a:bodyPr/>
          <a:lstStyle/>
          <a:p>
            <a:pPr algn="ctr"/>
            <a:r>
              <a:rPr lang="en-US" dirty="0"/>
              <a:t>Select Parts of Term</a:t>
            </a:r>
          </a:p>
        </p:txBody>
      </p:sp>
      <p:pic>
        <p:nvPicPr>
          <p:cNvPr id="14" name="Content Placeholder 13">
            <a:extLst>
              <a:ext uri="{FF2B5EF4-FFF2-40B4-BE49-F238E27FC236}">
                <a16:creationId xmlns:a16="http://schemas.microsoft.com/office/drawing/2014/main" id="{DCEFB16E-B8DC-42EF-A9A3-49F440F8385A}"/>
              </a:ext>
              <a:ext uri="{C183D7F6-B498-43B3-948B-1728B52AA6E4}">
                <adec:decorative xmlns:adec="http://schemas.microsoft.com/office/drawing/2017/decorative" val="1"/>
              </a:ext>
            </a:extLst>
          </p:cNvPr>
          <p:cNvPicPr>
            <a:picLocks noGrp="1" noChangeAspect="1"/>
          </p:cNvPicPr>
          <p:nvPr>
            <p:ph sz="quarter" idx="4"/>
          </p:nvPr>
        </p:nvPicPr>
        <p:blipFill>
          <a:blip r:embed="rId2"/>
          <a:stretch>
            <a:fillRect/>
          </a:stretch>
        </p:blipFill>
        <p:spPr>
          <a:xfrm>
            <a:off x="7055190" y="2526930"/>
            <a:ext cx="3417210" cy="3549831"/>
          </a:xfrm>
        </p:spPr>
      </p:pic>
      <p:pic>
        <p:nvPicPr>
          <p:cNvPr id="20" name="Content Placeholder 19">
            <a:extLst>
              <a:ext uri="{FF2B5EF4-FFF2-40B4-BE49-F238E27FC236}">
                <a16:creationId xmlns:a16="http://schemas.microsoft.com/office/drawing/2014/main" id="{0B591D64-77A1-4868-A2B1-C70A8BEDA46F}"/>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1601079" y="2643998"/>
            <a:ext cx="3535732" cy="3549832"/>
          </a:xfrm>
        </p:spPr>
      </p:pic>
      <p:sp>
        <p:nvSpPr>
          <p:cNvPr id="21" name="Oval 20">
            <a:extLst>
              <a:ext uri="{FF2B5EF4-FFF2-40B4-BE49-F238E27FC236}">
                <a16:creationId xmlns:a16="http://schemas.microsoft.com/office/drawing/2014/main" id="{975F6239-DB1E-4101-8878-1917E3CF8BFA}"/>
              </a:ext>
              <a:ext uri="{C183D7F6-B498-43B3-948B-1728B52AA6E4}">
                <adec:decorative xmlns:adec="http://schemas.microsoft.com/office/drawing/2017/decorative" val="1"/>
              </a:ext>
            </a:extLst>
          </p:cNvPr>
          <p:cNvSpPr/>
          <p:nvPr/>
        </p:nvSpPr>
        <p:spPr>
          <a:xfrm>
            <a:off x="2121030" y="4487160"/>
            <a:ext cx="263951" cy="108408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0AC008C-E6EC-4418-953E-C008FEB3C8A7}"/>
              </a:ext>
              <a:ext uri="{C183D7F6-B498-43B3-948B-1728B52AA6E4}">
                <adec:decorative xmlns:adec="http://schemas.microsoft.com/office/drawing/2017/decorative" val="1"/>
              </a:ext>
            </a:extLst>
          </p:cNvPr>
          <p:cNvSpPr/>
          <p:nvPr/>
        </p:nvSpPr>
        <p:spPr>
          <a:xfrm>
            <a:off x="7279063" y="4251489"/>
            <a:ext cx="263951" cy="131975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 24">
            <a:extLst>
              <a:ext uri="{FF2B5EF4-FFF2-40B4-BE49-F238E27FC236}">
                <a16:creationId xmlns:a16="http://schemas.microsoft.com/office/drawing/2014/main" id="{11FD396D-9148-4470-B55F-FCE5FC9B5051}"/>
              </a:ext>
              <a:ext uri="{C183D7F6-B498-43B3-948B-1728B52AA6E4}">
                <adec:decorative xmlns:adec="http://schemas.microsoft.com/office/drawing/2017/decorative" val="1"/>
              </a:ext>
            </a:extLst>
          </p:cNvPr>
          <p:cNvSpPr/>
          <p:nvPr/>
        </p:nvSpPr>
        <p:spPr>
          <a:xfrm>
            <a:off x="5064333" y="5570339"/>
            <a:ext cx="750037"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Left 25">
            <a:extLst>
              <a:ext uri="{FF2B5EF4-FFF2-40B4-BE49-F238E27FC236}">
                <a16:creationId xmlns:a16="http://schemas.microsoft.com/office/drawing/2014/main" id="{6275AD4F-FDA6-455F-B10C-92091508823D}"/>
              </a:ext>
              <a:ext uri="{C183D7F6-B498-43B3-948B-1728B52AA6E4}">
                <adec:decorative xmlns:adec="http://schemas.microsoft.com/office/drawing/2017/decorative" val="1"/>
              </a:ext>
            </a:extLst>
          </p:cNvPr>
          <p:cNvSpPr/>
          <p:nvPr/>
        </p:nvSpPr>
        <p:spPr>
          <a:xfrm>
            <a:off x="10472400" y="5483813"/>
            <a:ext cx="750037"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440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7369-601B-4A95-9AE9-767863FC89A8}"/>
              </a:ext>
            </a:extLst>
          </p:cNvPr>
          <p:cNvSpPr>
            <a:spLocks noGrp="1"/>
          </p:cNvSpPr>
          <p:nvPr>
            <p:ph type="title"/>
          </p:nvPr>
        </p:nvSpPr>
        <p:spPr>
          <a:xfrm>
            <a:off x="490194" y="782425"/>
            <a:ext cx="11368725" cy="1067270"/>
          </a:xfrm>
        </p:spPr>
        <p:txBody>
          <a:bodyPr>
            <a:noAutofit/>
          </a:bodyPr>
          <a:lstStyle/>
          <a:p>
            <a:r>
              <a:rPr lang="en-US" sz="1200" dirty="0"/>
              <a:t> </a:t>
            </a:r>
            <a:br>
              <a:rPr lang="en-US" sz="1200" dirty="0"/>
            </a:br>
            <a:br>
              <a:rPr lang="en-US" sz="1200" dirty="0"/>
            </a:br>
            <a:br>
              <a:rPr lang="en-US" sz="1200" dirty="0"/>
            </a:br>
            <a:r>
              <a:rPr lang="en-US" sz="3000" dirty="0"/>
              <a:t>+Add Course to enter each course you wish to enroll in.                                                                +Add Break if there are times and days you do not wish to attend classes.</a:t>
            </a:r>
            <a:br>
              <a:rPr lang="en-US" sz="3000" b="0" i="0" dirty="0">
                <a:solidFill>
                  <a:srgbClr val="5C5C5B"/>
                </a:solidFill>
                <a:effectLst/>
              </a:rPr>
            </a:br>
            <a:endParaRPr lang="en-US" sz="3000" dirty="0"/>
          </a:p>
        </p:txBody>
      </p:sp>
      <p:pic>
        <p:nvPicPr>
          <p:cNvPr id="5" name="Content Placeholder 4">
            <a:extLst>
              <a:ext uri="{FF2B5EF4-FFF2-40B4-BE49-F238E27FC236}">
                <a16:creationId xmlns:a16="http://schemas.microsoft.com/office/drawing/2014/main" id="{8FB4C78D-BA48-4744-A27F-AA5EA54DDDD3}"/>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309687" y="2548731"/>
            <a:ext cx="9572625" cy="2905125"/>
          </a:xfrm>
        </p:spPr>
      </p:pic>
      <p:sp>
        <p:nvSpPr>
          <p:cNvPr id="7" name="Arrow: Right 6">
            <a:extLst>
              <a:ext uri="{FF2B5EF4-FFF2-40B4-BE49-F238E27FC236}">
                <a16:creationId xmlns:a16="http://schemas.microsoft.com/office/drawing/2014/main" id="{E849FBBD-0833-4EA8-B81A-9B924E8A77DB}"/>
              </a:ext>
              <a:ext uri="{C183D7F6-B498-43B3-948B-1728B52AA6E4}">
                <adec:decorative xmlns:adec="http://schemas.microsoft.com/office/drawing/2017/decorative" val="1"/>
              </a:ext>
            </a:extLst>
          </p:cNvPr>
          <p:cNvSpPr/>
          <p:nvPr/>
        </p:nvSpPr>
        <p:spPr>
          <a:xfrm rot="2954835">
            <a:off x="4225846" y="2386382"/>
            <a:ext cx="711579" cy="4633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124E49C9-E711-4AEA-AFE6-6A9C8DECAF6D}"/>
              </a:ext>
              <a:ext uri="{C183D7F6-B498-43B3-948B-1728B52AA6E4}">
                <adec:decorative xmlns:adec="http://schemas.microsoft.com/office/drawing/2017/decorative" val="1"/>
              </a:ext>
            </a:extLst>
          </p:cNvPr>
          <p:cNvSpPr/>
          <p:nvPr/>
        </p:nvSpPr>
        <p:spPr>
          <a:xfrm rot="2954835">
            <a:off x="9012395" y="2379500"/>
            <a:ext cx="699715" cy="4770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901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7369-601B-4A95-9AE9-767863FC89A8}"/>
              </a:ext>
            </a:extLst>
          </p:cNvPr>
          <p:cNvSpPr>
            <a:spLocks noGrp="1"/>
          </p:cNvSpPr>
          <p:nvPr>
            <p:ph type="title"/>
          </p:nvPr>
        </p:nvSpPr>
        <p:spPr>
          <a:xfrm>
            <a:off x="1545996" y="294521"/>
            <a:ext cx="8446416" cy="1325563"/>
          </a:xfrm>
        </p:spPr>
        <p:txBody>
          <a:bodyPr>
            <a:normAutofit/>
          </a:bodyPr>
          <a:lstStyle/>
          <a:p>
            <a:pPr algn="ctr"/>
            <a:r>
              <a:rPr lang="en-US" sz="3000" dirty="0"/>
              <a:t>Adding a Break will narrow your parameters when generating the schedule.</a:t>
            </a:r>
          </a:p>
        </p:txBody>
      </p:sp>
      <p:pic>
        <p:nvPicPr>
          <p:cNvPr id="5" name="Content Placeholder 4">
            <a:extLst>
              <a:ext uri="{FF2B5EF4-FFF2-40B4-BE49-F238E27FC236}">
                <a16:creationId xmlns:a16="http://schemas.microsoft.com/office/drawing/2014/main" id="{8067ACA6-CFCC-42F0-B1ED-BFA87E2F7EEA}"/>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849418" y="1787918"/>
            <a:ext cx="5382317" cy="4351338"/>
          </a:xfrm>
        </p:spPr>
      </p:pic>
      <p:sp>
        <p:nvSpPr>
          <p:cNvPr id="6" name="Arrow: Left 5">
            <a:extLst>
              <a:ext uri="{FF2B5EF4-FFF2-40B4-BE49-F238E27FC236}">
                <a16:creationId xmlns:a16="http://schemas.microsoft.com/office/drawing/2014/main" id="{9588363B-8397-40A4-AE84-E171C3941FC7}"/>
              </a:ext>
              <a:ext uri="{C183D7F6-B498-43B3-948B-1728B52AA6E4}">
                <adec:decorative xmlns:adec="http://schemas.microsoft.com/office/drawing/2017/decorative" val="1"/>
              </a:ext>
            </a:extLst>
          </p:cNvPr>
          <p:cNvSpPr/>
          <p:nvPr/>
        </p:nvSpPr>
        <p:spPr>
          <a:xfrm>
            <a:off x="6847216" y="2488674"/>
            <a:ext cx="978408"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D99FDE5-47BC-4559-A844-4C2BFB2C6FC9}"/>
              </a:ext>
            </a:extLst>
          </p:cNvPr>
          <p:cNvSpPr txBox="1"/>
          <p:nvPr/>
        </p:nvSpPr>
        <p:spPr>
          <a:xfrm>
            <a:off x="7967026" y="2326975"/>
            <a:ext cx="1461757" cy="646331"/>
          </a:xfrm>
          <a:prstGeom prst="rect">
            <a:avLst/>
          </a:prstGeom>
          <a:noFill/>
        </p:spPr>
        <p:txBody>
          <a:bodyPr wrap="square" rtlCol="0">
            <a:spAutoFit/>
          </a:bodyPr>
          <a:lstStyle/>
          <a:p>
            <a:r>
              <a:rPr lang="en-US" dirty="0"/>
              <a:t>Must add Break Name</a:t>
            </a:r>
          </a:p>
        </p:txBody>
      </p:sp>
      <p:sp>
        <p:nvSpPr>
          <p:cNvPr id="9" name="Arrow: Left 8">
            <a:extLst>
              <a:ext uri="{FF2B5EF4-FFF2-40B4-BE49-F238E27FC236}">
                <a16:creationId xmlns:a16="http://schemas.microsoft.com/office/drawing/2014/main" id="{0CD6F9A8-A5EB-454D-8F2B-2C6B1A4EDF6A}"/>
              </a:ext>
              <a:ext uri="{C183D7F6-B498-43B3-948B-1728B52AA6E4}">
                <adec:decorative xmlns:adec="http://schemas.microsoft.com/office/drawing/2017/decorative" val="1"/>
              </a:ext>
            </a:extLst>
          </p:cNvPr>
          <p:cNvSpPr/>
          <p:nvPr/>
        </p:nvSpPr>
        <p:spPr>
          <a:xfrm>
            <a:off x="6847216" y="5167459"/>
            <a:ext cx="978408" cy="4846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9DC784E-D5D6-46B1-8367-0AA569BF9D54}"/>
              </a:ext>
            </a:extLst>
          </p:cNvPr>
          <p:cNvSpPr txBox="1"/>
          <p:nvPr/>
        </p:nvSpPr>
        <p:spPr>
          <a:xfrm>
            <a:off x="7967026" y="5086609"/>
            <a:ext cx="2025386" cy="646331"/>
          </a:xfrm>
          <a:prstGeom prst="rect">
            <a:avLst/>
          </a:prstGeom>
          <a:noFill/>
        </p:spPr>
        <p:txBody>
          <a:bodyPr wrap="square" rtlCol="0">
            <a:spAutoFit/>
          </a:bodyPr>
          <a:lstStyle/>
          <a:p>
            <a:r>
              <a:rPr lang="en-US" dirty="0"/>
              <a:t>Select Add Break to save your breaks</a:t>
            </a:r>
          </a:p>
        </p:txBody>
      </p:sp>
    </p:spTree>
    <p:extLst>
      <p:ext uri="{BB962C8B-B14F-4D97-AF65-F5344CB8AC3E}">
        <p14:creationId xmlns:p14="http://schemas.microsoft.com/office/powerpoint/2010/main" val="404819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9060</TotalTime>
  <Words>364</Words>
  <Application>Microsoft Office PowerPoint</Application>
  <PresentationFormat>Widescreen</PresentationFormat>
  <Paragraphs>33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Schedule Builder </vt:lpstr>
      <vt:lpstr>Select Academic to Access Schedule Builder</vt:lpstr>
      <vt:lpstr>Select Schedule Builder </vt:lpstr>
      <vt:lpstr>Schedule Builder is a web-based program that allows you to plan, build, and compare class schedules, add breaks, and register for classes.   Select and save your preferences and the classes you wish to take, and Schedule Builder will show you all your possible schedule options at the click of a button.   Schedule Builder also saves and remembers all your preferences, schedules, and course selections, even if you close your browser. </vt:lpstr>
      <vt:lpstr>Go to Build Schedule </vt:lpstr>
      <vt:lpstr>Select the filters you wish to use and save your selections. Schedule Builder will remember all your choices even after you close your browser.</vt:lpstr>
      <vt:lpstr>To Narrow your Search Parameters; Select Time of Day and  Select Parts of Term and Save</vt:lpstr>
      <vt:lpstr>    +Add Course to enter each course you wish to enroll in.                                                                +Add Break if there are times and days you do not wish to attend classes. </vt:lpstr>
      <vt:lpstr>Adding a Break will narrow your parameters when generating the schedule.</vt:lpstr>
      <vt:lpstr>Add Courses By: Subject, Course Attribute, Instructor or CRN (Course Reference Number) </vt:lpstr>
      <vt:lpstr>Select or Remove the Courses you want to Generate Schedule</vt:lpstr>
      <vt:lpstr>Generate Schedules and Select View to see your Schedule Options with your Selected Courses and Breaks</vt:lpstr>
      <vt:lpstr>View Schedule Selected this sample only has OL online sections</vt:lpstr>
      <vt:lpstr>Select Potential Schedule to Send to Banner Registration Cart</vt:lpstr>
      <vt:lpstr>From Banner Registration Cart, Select Register</vt:lpstr>
      <vt:lpstr>Select Continue to Confirm your Schedule </vt:lpstr>
      <vt:lpstr>Registration Results message for each individual class  Select OK below</vt:lpstr>
      <vt:lpstr>Current Schedule color coded by Subject  Schedule by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Builder</dc:title>
  <dc:creator>Rivas, Patricia</dc:creator>
  <cp:lastModifiedBy>Hernandez, Roberto E.</cp:lastModifiedBy>
  <cp:revision>52</cp:revision>
  <dcterms:created xsi:type="dcterms:W3CDTF">2026-02-18T16:07:58Z</dcterms:created>
  <dcterms:modified xsi:type="dcterms:W3CDTF">2026-02-26T17:23:21Z</dcterms:modified>
</cp:coreProperties>
</file>