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1"/>
  </p:notesMasterIdLst>
  <p:sldIdLst>
    <p:sldId id="256" r:id="rId3"/>
    <p:sldId id="288" r:id="rId4"/>
    <p:sldId id="283" r:id="rId5"/>
    <p:sldId id="284" r:id="rId6"/>
    <p:sldId id="285" r:id="rId7"/>
    <p:sldId id="289" r:id="rId8"/>
    <p:sldId id="286" r:id="rId9"/>
    <p:sldId id="28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p:restoredTop sz="86412"/>
  </p:normalViewPr>
  <p:slideViewPr>
    <p:cSldViewPr snapToGrid="0" snapToObjects="1">
      <p:cViewPr varScale="1">
        <p:scale>
          <a:sx n="93" d="100"/>
          <a:sy n="93" d="100"/>
        </p:scale>
        <p:origin x="232" y="288"/>
      </p:cViewPr>
      <p:guideLst/>
    </p:cSldViewPr>
  </p:slideViewPr>
  <p:outlineViewPr>
    <p:cViewPr>
      <p:scale>
        <a:sx n="33" d="100"/>
        <a:sy n="33" d="100"/>
      </p:scale>
      <p:origin x="0" y="-181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A14367-5F56-AA41-935F-6C7CFA2F0C31}" type="datetimeFigureOut">
              <a:rPr lang="en-US" smtClean="0"/>
              <a:t>8/19/20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7DE51-F1C5-D04A-AD7E-3F6572CC5C84}" type="slidenum">
              <a:rPr lang="en-US" smtClean="0"/>
              <a:t>‹#›</a:t>
            </a:fld>
            <a:endParaRPr lang="en-US"/>
          </a:p>
        </p:txBody>
      </p:sp>
    </p:spTree>
    <p:extLst>
      <p:ext uri="{BB962C8B-B14F-4D97-AF65-F5344CB8AC3E}">
        <p14:creationId xmlns:p14="http://schemas.microsoft.com/office/powerpoint/2010/main" val="1683246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77DE51-F1C5-D04A-AD7E-3F6572CC5C84}" type="slidenum">
              <a:rPr lang="en-US" smtClean="0"/>
              <a:t>1</a:t>
            </a:fld>
            <a:endParaRPr lang="en-US"/>
          </a:p>
        </p:txBody>
      </p:sp>
    </p:spTree>
    <p:extLst>
      <p:ext uri="{BB962C8B-B14F-4D97-AF65-F5344CB8AC3E}">
        <p14:creationId xmlns:p14="http://schemas.microsoft.com/office/powerpoint/2010/main" val="332583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77DE51-F1C5-D04A-AD7E-3F6572CC5C84}" type="slidenum">
              <a:rPr lang="en-US" smtClean="0"/>
              <a:t>2</a:t>
            </a:fld>
            <a:endParaRPr lang="en-US"/>
          </a:p>
        </p:txBody>
      </p:sp>
    </p:spTree>
    <p:extLst>
      <p:ext uri="{BB962C8B-B14F-4D97-AF65-F5344CB8AC3E}">
        <p14:creationId xmlns:p14="http://schemas.microsoft.com/office/powerpoint/2010/main" val="38210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77DE51-F1C5-D04A-AD7E-3F6572CC5C84}" type="slidenum">
              <a:rPr lang="en-US" smtClean="0"/>
              <a:t>3</a:t>
            </a:fld>
            <a:endParaRPr lang="en-US"/>
          </a:p>
        </p:txBody>
      </p:sp>
    </p:spTree>
    <p:extLst>
      <p:ext uri="{BB962C8B-B14F-4D97-AF65-F5344CB8AC3E}">
        <p14:creationId xmlns:p14="http://schemas.microsoft.com/office/powerpoint/2010/main" val="2332702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77DE51-F1C5-D04A-AD7E-3F6572CC5C84}" type="slidenum">
              <a:rPr lang="en-US" smtClean="0"/>
              <a:t>4</a:t>
            </a:fld>
            <a:endParaRPr lang="en-US"/>
          </a:p>
        </p:txBody>
      </p:sp>
    </p:spTree>
    <p:extLst>
      <p:ext uri="{BB962C8B-B14F-4D97-AF65-F5344CB8AC3E}">
        <p14:creationId xmlns:p14="http://schemas.microsoft.com/office/powerpoint/2010/main" val="1058865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FDD9-252A-F84F-AED8-215D258BFA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F6F353-457E-0B41-96B1-F8E1071728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CA7FCF-4AD6-354B-82C4-694EF8AC7404}"/>
              </a:ext>
            </a:extLst>
          </p:cNvPr>
          <p:cNvSpPr>
            <a:spLocks noGrp="1"/>
          </p:cNvSpPr>
          <p:nvPr>
            <p:ph type="dt" sz="half" idx="10"/>
          </p:nvPr>
        </p:nvSpPr>
        <p:spPr/>
        <p:txBody>
          <a:bodyPr/>
          <a:lstStyle/>
          <a:p>
            <a:fld id="{CB659318-1861-5B4D-8A7F-DD91AFDE3172}" type="datetimeFigureOut">
              <a:rPr lang="en-US" smtClean="0"/>
              <a:t>8/19/20</a:t>
            </a:fld>
            <a:endParaRPr lang="en-US"/>
          </a:p>
        </p:txBody>
      </p:sp>
      <p:sp>
        <p:nvSpPr>
          <p:cNvPr id="5" name="Footer Placeholder 4">
            <a:extLst>
              <a:ext uri="{FF2B5EF4-FFF2-40B4-BE49-F238E27FC236}">
                <a16:creationId xmlns:a16="http://schemas.microsoft.com/office/drawing/2014/main" id="{5FEA3198-F110-5F47-96D9-531BCA916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1C4423-DF8B-404C-A3F2-AA6562669360}"/>
              </a:ext>
            </a:extLst>
          </p:cNvPr>
          <p:cNvSpPr>
            <a:spLocks noGrp="1"/>
          </p:cNvSpPr>
          <p:nvPr>
            <p:ph type="sldNum" sz="quarter" idx="12"/>
          </p:nvPr>
        </p:nvSpPr>
        <p:spPr/>
        <p:txBody>
          <a:bodyPr/>
          <a:lstStyle/>
          <a:p>
            <a:fld id="{99937326-1C5C-BA4D-A81E-C488ECC6417F}" type="slidenum">
              <a:rPr lang="en-US" smtClean="0"/>
              <a:t>‹#›</a:t>
            </a:fld>
            <a:endParaRPr lang="en-US"/>
          </a:p>
        </p:txBody>
      </p:sp>
    </p:spTree>
    <p:extLst>
      <p:ext uri="{BB962C8B-B14F-4D97-AF65-F5344CB8AC3E}">
        <p14:creationId xmlns:p14="http://schemas.microsoft.com/office/powerpoint/2010/main" val="2613688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6E81E-0A52-9F4B-BD0B-26BF4883E1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70E9F4-F990-9D41-93B7-FC87C0941B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B8D30-AD23-744B-BD94-0749EE69076C}"/>
              </a:ext>
            </a:extLst>
          </p:cNvPr>
          <p:cNvSpPr>
            <a:spLocks noGrp="1"/>
          </p:cNvSpPr>
          <p:nvPr>
            <p:ph type="dt" sz="half" idx="10"/>
          </p:nvPr>
        </p:nvSpPr>
        <p:spPr/>
        <p:txBody>
          <a:bodyPr/>
          <a:lstStyle/>
          <a:p>
            <a:fld id="{CB659318-1861-5B4D-8A7F-DD91AFDE3172}" type="datetimeFigureOut">
              <a:rPr lang="en-US" smtClean="0"/>
              <a:t>8/19/20</a:t>
            </a:fld>
            <a:endParaRPr lang="en-US"/>
          </a:p>
        </p:txBody>
      </p:sp>
      <p:sp>
        <p:nvSpPr>
          <p:cNvPr id="5" name="Footer Placeholder 4">
            <a:extLst>
              <a:ext uri="{FF2B5EF4-FFF2-40B4-BE49-F238E27FC236}">
                <a16:creationId xmlns:a16="http://schemas.microsoft.com/office/drawing/2014/main" id="{059E963E-38DA-2245-BA78-D24C4D0A9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22D12A-A681-EA4F-A4EE-5A59A131373D}"/>
              </a:ext>
            </a:extLst>
          </p:cNvPr>
          <p:cNvSpPr>
            <a:spLocks noGrp="1"/>
          </p:cNvSpPr>
          <p:nvPr>
            <p:ph type="sldNum" sz="quarter" idx="12"/>
          </p:nvPr>
        </p:nvSpPr>
        <p:spPr/>
        <p:txBody>
          <a:bodyPr/>
          <a:lstStyle/>
          <a:p>
            <a:fld id="{99937326-1C5C-BA4D-A81E-C488ECC6417F}" type="slidenum">
              <a:rPr lang="en-US" smtClean="0"/>
              <a:t>‹#›</a:t>
            </a:fld>
            <a:endParaRPr lang="en-US"/>
          </a:p>
        </p:txBody>
      </p:sp>
    </p:spTree>
    <p:extLst>
      <p:ext uri="{BB962C8B-B14F-4D97-AF65-F5344CB8AC3E}">
        <p14:creationId xmlns:p14="http://schemas.microsoft.com/office/powerpoint/2010/main" val="302620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ED1E90-D7F4-AD40-BCB1-A1CE47AE7F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F17D0F-3ACB-9541-A437-0875CE2A9B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77502-D134-C14D-9006-B1EF6EB1BAEA}"/>
              </a:ext>
            </a:extLst>
          </p:cNvPr>
          <p:cNvSpPr>
            <a:spLocks noGrp="1"/>
          </p:cNvSpPr>
          <p:nvPr>
            <p:ph type="dt" sz="half" idx="10"/>
          </p:nvPr>
        </p:nvSpPr>
        <p:spPr/>
        <p:txBody>
          <a:bodyPr/>
          <a:lstStyle/>
          <a:p>
            <a:fld id="{CB659318-1861-5B4D-8A7F-DD91AFDE3172}" type="datetimeFigureOut">
              <a:rPr lang="en-US" smtClean="0"/>
              <a:t>8/19/20</a:t>
            </a:fld>
            <a:endParaRPr lang="en-US"/>
          </a:p>
        </p:txBody>
      </p:sp>
      <p:sp>
        <p:nvSpPr>
          <p:cNvPr id="5" name="Footer Placeholder 4">
            <a:extLst>
              <a:ext uri="{FF2B5EF4-FFF2-40B4-BE49-F238E27FC236}">
                <a16:creationId xmlns:a16="http://schemas.microsoft.com/office/drawing/2014/main" id="{E501BED7-A06F-DA4D-AEDF-29565265B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D0AA7-D6E9-CB47-B0CB-1C2C65305DAA}"/>
              </a:ext>
            </a:extLst>
          </p:cNvPr>
          <p:cNvSpPr>
            <a:spLocks noGrp="1"/>
          </p:cNvSpPr>
          <p:nvPr>
            <p:ph type="sldNum" sz="quarter" idx="12"/>
          </p:nvPr>
        </p:nvSpPr>
        <p:spPr/>
        <p:txBody>
          <a:bodyPr/>
          <a:lstStyle/>
          <a:p>
            <a:fld id="{99937326-1C5C-BA4D-A81E-C488ECC6417F}" type="slidenum">
              <a:rPr lang="en-US" smtClean="0"/>
              <a:t>‹#›</a:t>
            </a:fld>
            <a:endParaRPr lang="en-US"/>
          </a:p>
        </p:txBody>
      </p:sp>
    </p:spTree>
    <p:extLst>
      <p:ext uri="{BB962C8B-B14F-4D97-AF65-F5344CB8AC3E}">
        <p14:creationId xmlns:p14="http://schemas.microsoft.com/office/powerpoint/2010/main" val="3809567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4632F15-B15F-4698-9585-847F243FB65B}" type="datetime1">
              <a:rPr lang="en-US" smtClean="0"/>
              <a:t>8/19/20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0F3BC37-CA81-47EC-8790-ED8E8B9C1966}" type="slidenum">
              <a:rPr lang="en-US"/>
              <a:pPr>
                <a:defRPr/>
              </a:pPr>
              <a:t>‹#›</a:t>
            </a:fld>
            <a:endParaRPr lang="en-US" dirty="0"/>
          </a:p>
        </p:txBody>
      </p:sp>
    </p:spTree>
    <p:extLst>
      <p:ext uri="{BB962C8B-B14F-4D97-AF65-F5344CB8AC3E}">
        <p14:creationId xmlns:p14="http://schemas.microsoft.com/office/powerpoint/2010/main" val="2353449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Tx/>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CBFA048B-60DC-4246-8553-A7460B26D48E}" type="datetime1">
              <a:rPr lang="en-US" smtClean="0"/>
              <a:t>8/19/20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83CAD239-3E7E-4FD7-A07C-D88AF610E5F0}" type="slidenum">
              <a:rPr lang="en-US" smtClean="0"/>
              <a:pPr>
                <a:defRPr/>
              </a:pPr>
              <a:t>‹#›</a:t>
            </a:fld>
            <a:endParaRPr lang="en-US" dirty="0"/>
          </a:p>
        </p:txBody>
      </p:sp>
    </p:spTree>
    <p:extLst>
      <p:ext uri="{BB962C8B-B14F-4D97-AF65-F5344CB8AC3E}">
        <p14:creationId xmlns:p14="http://schemas.microsoft.com/office/powerpoint/2010/main" val="3264458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F2C42E8-6948-4127-80EE-6CFB4AA79ADE}" type="datetime1">
              <a:rPr lang="en-US" smtClean="0"/>
              <a:t>8/19/20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A1B4AB-765B-4FFD-845C-F56CCBB57081}" type="slidenum">
              <a:rPr lang="en-US"/>
              <a:pPr>
                <a:defRPr/>
              </a:pPr>
              <a:t>‹#›</a:t>
            </a:fld>
            <a:endParaRPr lang="en-US" dirty="0"/>
          </a:p>
        </p:txBody>
      </p:sp>
    </p:spTree>
    <p:extLst>
      <p:ext uri="{BB962C8B-B14F-4D97-AF65-F5344CB8AC3E}">
        <p14:creationId xmlns:p14="http://schemas.microsoft.com/office/powerpoint/2010/main" val="4207308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ACA7174-226B-494A-94E5-A76C359221B9}" type="datetime1">
              <a:rPr lang="en-US" smtClean="0"/>
              <a:t>8/19/20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7119319-E1F9-40B7-876B-81D9810D9CED}" type="slidenum">
              <a:rPr lang="en-US"/>
              <a:pPr>
                <a:defRPr/>
              </a:pPr>
              <a:t>‹#›</a:t>
            </a:fld>
            <a:endParaRPr lang="en-US" dirty="0"/>
          </a:p>
        </p:txBody>
      </p:sp>
    </p:spTree>
    <p:extLst>
      <p:ext uri="{BB962C8B-B14F-4D97-AF65-F5344CB8AC3E}">
        <p14:creationId xmlns:p14="http://schemas.microsoft.com/office/powerpoint/2010/main" val="2098440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3F7052E-665C-44FE-AB5D-C4931C5CB772}" type="datetime1">
              <a:rPr lang="en-US" smtClean="0"/>
              <a:t>8/19/20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AFA1C62-1455-4D99-9339-EDEB34E7A4E5}" type="slidenum">
              <a:rPr lang="en-US"/>
              <a:pPr>
                <a:defRPr/>
              </a:pPr>
              <a:t>‹#›</a:t>
            </a:fld>
            <a:endParaRPr lang="en-US" dirty="0"/>
          </a:p>
        </p:txBody>
      </p:sp>
    </p:spTree>
    <p:extLst>
      <p:ext uri="{BB962C8B-B14F-4D97-AF65-F5344CB8AC3E}">
        <p14:creationId xmlns:p14="http://schemas.microsoft.com/office/powerpoint/2010/main" val="1575841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DE99CA7-BBF8-4350-A3C7-C373325A79C8}" type="datetime1">
              <a:rPr lang="en-US" smtClean="0"/>
              <a:t>8/19/20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9E303BB-6ED2-4834-A5B6-7564D9DCFE32}" type="slidenum">
              <a:rPr lang="en-US"/>
              <a:pPr>
                <a:defRPr/>
              </a:pPr>
              <a:t>‹#›</a:t>
            </a:fld>
            <a:endParaRPr lang="en-US" dirty="0"/>
          </a:p>
        </p:txBody>
      </p:sp>
    </p:spTree>
    <p:extLst>
      <p:ext uri="{BB962C8B-B14F-4D97-AF65-F5344CB8AC3E}">
        <p14:creationId xmlns:p14="http://schemas.microsoft.com/office/powerpoint/2010/main" val="3879781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C2A1B9-2CAE-4608-A2F8-2F584A312754}" type="datetime1">
              <a:rPr lang="en-US" smtClean="0"/>
              <a:t>8/19/20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solidFill>
                  <a:schemeClr val="bg1"/>
                </a:solidFill>
              </a:defRPr>
            </a:lvl1pPr>
          </a:lstStyle>
          <a:p>
            <a:pPr>
              <a:defRPr/>
            </a:pPr>
            <a:fld id="{3F909018-6094-40F9-A9B9-2A7BBBF976BF}" type="slidenum">
              <a:rPr lang="en-US" smtClean="0"/>
              <a:pPr>
                <a:defRPr/>
              </a:pPr>
              <a:t>‹#›</a:t>
            </a:fld>
            <a:endParaRPr lang="en-US" dirty="0"/>
          </a:p>
        </p:txBody>
      </p:sp>
    </p:spTree>
    <p:extLst>
      <p:ext uri="{BB962C8B-B14F-4D97-AF65-F5344CB8AC3E}">
        <p14:creationId xmlns:p14="http://schemas.microsoft.com/office/powerpoint/2010/main" val="3080825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C6614DA-E766-4423-8CC5-AEC2D16B0FB5}" type="datetime1">
              <a:rPr lang="en-US" smtClean="0"/>
              <a:t>8/19/20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3E78BC5-BCDC-4595-8E12-60AD63659F68}" type="slidenum">
              <a:rPr lang="en-US"/>
              <a:pPr>
                <a:defRPr/>
              </a:pPr>
              <a:t>‹#›</a:t>
            </a:fld>
            <a:endParaRPr lang="en-US" dirty="0"/>
          </a:p>
        </p:txBody>
      </p:sp>
    </p:spTree>
    <p:extLst>
      <p:ext uri="{BB962C8B-B14F-4D97-AF65-F5344CB8AC3E}">
        <p14:creationId xmlns:p14="http://schemas.microsoft.com/office/powerpoint/2010/main" val="354746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45E12-F003-B041-A3E3-12E5ECCE2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1F79F0-824F-1141-81C7-28687A4D4F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84577-E803-E84F-A23A-D58D485E0964}"/>
              </a:ext>
            </a:extLst>
          </p:cNvPr>
          <p:cNvSpPr>
            <a:spLocks noGrp="1"/>
          </p:cNvSpPr>
          <p:nvPr>
            <p:ph type="dt" sz="half" idx="10"/>
          </p:nvPr>
        </p:nvSpPr>
        <p:spPr/>
        <p:txBody>
          <a:bodyPr/>
          <a:lstStyle/>
          <a:p>
            <a:fld id="{CB659318-1861-5B4D-8A7F-DD91AFDE3172}" type="datetimeFigureOut">
              <a:rPr lang="en-US" smtClean="0"/>
              <a:t>8/19/20</a:t>
            </a:fld>
            <a:endParaRPr lang="en-US"/>
          </a:p>
        </p:txBody>
      </p:sp>
      <p:sp>
        <p:nvSpPr>
          <p:cNvPr id="5" name="Footer Placeholder 4">
            <a:extLst>
              <a:ext uri="{FF2B5EF4-FFF2-40B4-BE49-F238E27FC236}">
                <a16:creationId xmlns:a16="http://schemas.microsoft.com/office/drawing/2014/main" id="{D6A4DBE8-183F-0C49-BB64-F88E8F296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059F25-1598-5E4C-9E86-C3C13033772E}"/>
              </a:ext>
            </a:extLst>
          </p:cNvPr>
          <p:cNvSpPr>
            <a:spLocks noGrp="1"/>
          </p:cNvSpPr>
          <p:nvPr>
            <p:ph type="sldNum" sz="quarter" idx="12"/>
          </p:nvPr>
        </p:nvSpPr>
        <p:spPr/>
        <p:txBody>
          <a:bodyPr/>
          <a:lstStyle/>
          <a:p>
            <a:fld id="{99937326-1C5C-BA4D-A81E-C488ECC6417F}" type="slidenum">
              <a:rPr lang="en-US" smtClean="0"/>
              <a:t>‹#›</a:t>
            </a:fld>
            <a:endParaRPr lang="en-US"/>
          </a:p>
        </p:txBody>
      </p:sp>
    </p:spTree>
    <p:extLst>
      <p:ext uri="{BB962C8B-B14F-4D97-AF65-F5344CB8AC3E}">
        <p14:creationId xmlns:p14="http://schemas.microsoft.com/office/powerpoint/2010/main" val="1971397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434733E-B439-4E8B-BAB6-56097AD24A2B}" type="datetime1">
              <a:rPr lang="en-US" smtClean="0"/>
              <a:t>8/19/20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D818521-D43E-42DA-826F-CF9E28006220}" type="slidenum">
              <a:rPr lang="en-US"/>
              <a:pPr>
                <a:defRPr/>
              </a:pPr>
              <a:t>‹#›</a:t>
            </a:fld>
            <a:endParaRPr lang="en-US" dirty="0"/>
          </a:p>
        </p:txBody>
      </p:sp>
    </p:spTree>
    <p:extLst>
      <p:ext uri="{BB962C8B-B14F-4D97-AF65-F5344CB8AC3E}">
        <p14:creationId xmlns:p14="http://schemas.microsoft.com/office/powerpoint/2010/main" val="3516579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63C856-3C3C-4601-9138-E9DB67BF6801}" type="datetime1">
              <a:rPr lang="en-US" smtClean="0"/>
              <a:t>8/19/20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CF28268-C506-445C-9D73-5860B3CF31B2}" type="slidenum">
              <a:rPr lang="en-US"/>
              <a:pPr>
                <a:defRPr/>
              </a:pPr>
              <a:t>‹#›</a:t>
            </a:fld>
            <a:endParaRPr lang="en-US" dirty="0"/>
          </a:p>
        </p:txBody>
      </p:sp>
    </p:spTree>
    <p:extLst>
      <p:ext uri="{BB962C8B-B14F-4D97-AF65-F5344CB8AC3E}">
        <p14:creationId xmlns:p14="http://schemas.microsoft.com/office/powerpoint/2010/main" val="2075239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57F4B9F-F462-4758-BC47-D406B7E8ACBC}" type="datetime1">
              <a:rPr lang="en-US" smtClean="0"/>
              <a:t>8/19/20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FC66833-8FD8-4F8D-8E7D-4A02580FE067}" type="slidenum">
              <a:rPr lang="en-US"/>
              <a:pPr>
                <a:defRPr/>
              </a:pPr>
              <a:t>‹#›</a:t>
            </a:fld>
            <a:endParaRPr lang="en-US" dirty="0"/>
          </a:p>
        </p:txBody>
      </p:sp>
    </p:spTree>
    <p:extLst>
      <p:ext uri="{BB962C8B-B14F-4D97-AF65-F5344CB8AC3E}">
        <p14:creationId xmlns:p14="http://schemas.microsoft.com/office/powerpoint/2010/main" val="348309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6D39B-9C2D-704C-8096-E9E6E77DA1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A64EFA-F4CB-E447-927D-8D9218B80C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9AD74D-88CD-964A-BFC8-662DB3CB047D}"/>
              </a:ext>
            </a:extLst>
          </p:cNvPr>
          <p:cNvSpPr>
            <a:spLocks noGrp="1"/>
          </p:cNvSpPr>
          <p:nvPr>
            <p:ph type="dt" sz="half" idx="10"/>
          </p:nvPr>
        </p:nvSpPr>
        <p:spPr/>
        <p:txBody>
          <a:bodyPr/>
          <a:lstStyle/>
          <a:p>
            <a:fld id="{CB659318-1861-5B4D-8A7F-DD91AFDE3172}" type="datetimeFigureOut">
              <a:rPr lang="en-US" smtClean="0"/>
              <a:t>8/19/20</a:t>
            </a:fld>
            <a:endParaRPr lang="en-US"/>
          </a:p>
        </p:txBody>
      </p:sp>
      <p:sp>
        <p:nvSpPr>
          <p:cNvPr id="5" name="Footer Placeholder 4">
            <a:extLst>
              <a:ext uri="{FF2B5EF4-FFF2-40B4-BE49-F238E27FC236}">
                <a16:creationId xmlns:a16="http://schemas.microsoft.com/office/drawing/2014/main" id="{7E18B8CB-7056-544E-B417-3924DEAE50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407AA0-9C79-D14C-A521-A5D0A8A669F4}"/>
              </a:ext>
            </a:extLst>
          </p:cNvPr>
          <p:cNvSpPr>
            <a:spLocks noGrp="1"/>
          </p:cNvSpPr>
          <p:nvPr>
            <p:ph type="sldNum" sz="quarter" idx="12"/>
          </p:nvPr>
        </p:nvSpPr>
        <p:spPr/>
        <p:txBody>
          <a:bodyPr/>
          <a:lstStyle/>
          <a:p>
            <a:fld id="{99937326-1C5C-BA4D-A81E-C488ECC6417F}" type="slidenum">
              <a:rPr lang="en-US" smtClean="0"/>
              <a:t>‹#›</a:t>
            </a:fld>
            <a:endParaRPr lang="en-US"/>
          </a:p>
        </p:txBody>
      </p:sp>
    </p:spTree>
    <p:extLst>
      <p:ext uri="{BB962C8B-B14F-4D97-AF65-F5344CB8AC3E}">
        <p14:creationId xmlns:p14="http://schemas.microsoft.com/office/powerpoint/2010/main" val="1518700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89DA-C6BA-3241-B6D2-FDF2C4BC8D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F8A07-4D88-AC46-B7D8-2AFF502CF1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CD0ABC-160A-F54D-B39F-F5BFD7658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E6F52C-5E50-F24B-82C8-A9950D01195F}"/>
              </a:ext>
            </a:extLst>
          </p:cNvPr>
          <p:cNvSpPr>
            <a:spLocks noGrp="1"/>
          </p:cNvSpPr>
          <p:nvPr>
            <p:ph type="dt" sz="half" idx="10"/>
          </p:nvPr>
        </p:nvSpPr>
        <p:spPr/>
        <p:txBody>
          <a:bodyPr/>
          <a:lstStyle/>
          <a:p>
            <a:fld id="{CB659318-1861-5B4D-8A7F-DD91AFDE3172}" type="datetimeFigureOut">
              <a:rPr lang="en-US" smtClean="0"/>
              <a:t>8/19/20</a:t>
            </a:fld>
            <a:endParaRPr lang="en-US"/>
          </a:p>
        </p:txBody>
      </p:sp>
      <p:sp>
        <p:nvSpPr>
          <p:cNvPr id="6" name="Footer Placeholder 5">
            <a:extLst>
              <a:ext uri="{FF2B5EF4-FFF2-40B4-BE49-F238E27FC236}">
                <a16:creationId xmlns:a16="http://schemas.microsoft.com/office/drawing/2014/main" id="{DB2D00FC-2959-FD4F-89B8-30B31C0B43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643B7-A18A-DE42-8E44-BF89C4F1BAA3}"/>
              </a:ext>
            </a:extLst>
          </p:cNvPr>
          <p:cNvSpPr>
            <a:spLocks noGrp="1"/>
          </p:cNvSpPr>
          <p:nvPr>
            <p:ph type="sldNum" sz="quarter" idx="12"/>
          </p:nvPr>
        </p:nvSpPr>
        <p:spPr/>
        <p:txBody>
          <a:bodyPr/>
          <a:lstStyle/>
          <a:p>
            <a:fld id="{99937326-1C5C-BA4D-A81E-C488ECC6417F}" type="slidenum">
              <a:rPr lang="en-US" smtClean="0"/>
              <a:t>‹#›</a:t>
            </a:fld>
            <a:endParaRPr lang="en-US"/>
          </a:p>
        </p:txBody>
      </p:sp>
    </p:spTree>
    <p:extLst>
      <p:ext uri="{BB962C8B-B14F-4D97-AF65-F5344CB8AC3E}">
        <p14:creationId xmlns:p14="http://schemas.microsoft.com/office/powerpoint/2010/main" val="59834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0308B-491C-F74E-9BBB-09E9AF87EB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0D0050-4C3D-A84C-BDA6-50C14E292B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E15A11-64DB-2A44-A399-17B399B226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9327A3-4D10-DC4B-95D6-E4D73554BB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469DF1-18C8-DE48-8521-55193740BC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74E82A-9B83-EC41-BE32-47AE58D16AAB}"/>
              </a:ext>
            </a:extLst>
          </p:cNvPr>
          <p:cNvSpPr>
            <a:spLocks noGrp="1"/>
          </p:cNvSpPr>
          <p:nvPr>
            <p:ph type="dt" sz="half" idx="10"/>
          </p:nvPr>
        </p:nvSpPr>
        <p:spPr/>
        <p:txBody>
          <a:bodyPr/>
          <a:lstStyle/>
          <a:p>
            <a:fld id="{CB659318-1861-5B4D-8A7F-DD91AFDE3172}" type="datetimeFigureOut">
              <a:rPr lang="en-US" smtClean="0"/>
              <a:t>8/19/20</a:t>
            </a:fld>
            <a:endParaRPr lang="en-US"/>
          </a:p>
        </p:txBody>
      </p:sp>
      <p:sp>
        <p:nvSpPr>
          <p:cNvPr id="8" name="Footer Placeholder 7">
            <a:extLst>
              <a:ext uri="{FF2B5EF4-FFF2-40B4-BE49-F238E27FC236}">
                <a16:creationId xmlns:a16="http://schemas.microsoft.com/office/drawing/2014/main" id="{846127C9-A529-204D-973B-0B186D324F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CBAF0C-5C34-3647-B011-6677E8110FAE}"/>
              </a:ext>
            </a:extLst>
          </p:cNvPr>
          <p:cNvSpPr>
            <a:spLocks noGrp="1"/>
          </p:cNvSpPr>
          <p:nvPr>
            <p:ph type="sldNum" sz="quarter" idx="12"/>
          </p:nvPr>
        </p:nvSpPr>
        <p:spPr/>
        <p:txBody>
          <a:bodyPr/>
          <a:lstStyle/>
          <a:p>
            <a:fld id="{99937326-1C5C-BA4D-A81E-C488ECC6417F}" type="slidenum">
              <a:rPr lang="en-US" smtClean="0"/>
              <a:t>‹#›</a:t>
            </a:fld>
            <a:endParaRPr lang="en-US"/>
          </a:p>
        </p:txBody>
      </p:sp>
    </p:spTree>
    <p:extLst>
      <p:ext uri="{BB962C8B-B14F-4D97-AF65-F5344CB8AC3E}">
        <p14:creationId xmlns:p14="http://schemas.microsoft.com/office/powerpoint/2010/main" val="2214184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C14B8-463E-CB4A-9008-53BC5538B4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263D07-B9D5-1348-B6A1-97384A43785E}"/>
              </a:ext>
            </a:extLst>
          </p:cNvPr>
          <p:cNvSpPr>
            <a:spLocks noGrp="1"/>
          </p:cNvSpPr>
          <p:nvPr>
            <p:ph type="dt" sz="half" idx="10"/>
          </p:nvPr>
        </p:nvSpPr>
        <p:spPr/>
        <p:txBody>
          <a:bodyPr/>
          <a:lstStyle/>
          <a:p>
            <a:fld id="{CB659318-1861-5B4D-8A7F-DD91AFDE3172}" type="datetimeFigureOut">
              <a:rPr lang="en-US" smtClean="0"/>
              <a:t>8/19/20</a:t>
            </a:fld>
            <a:endParaRPr lang="en-US"/>
          </a:p>
        </p:txBody>
      </p:sp>
      <p:sp>
        <p:nvSpPr>
          <p:cNvPr id="4" name="Footer Placeholder 3">
            <a:extLst>
              <a:ext uri="{FF2B5EF4-FFF2-40B4-BE49-F238E27FC236}">
                <a16:creationId xmlns:a16="http://schemas.microsoft.com/office/drawing/2014/main" id="{63F4B834-718E-7F49-8CC2-03D11B44B6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3FA030-4069-384C-AC51-DB37781DDCBB}"/>
              </a:ext>
            </a:extLst>
          </p:cNvPr>
          <p:cNvSpPr>
            <a:spLocks noGrp="1"/>
          </p:cNvSpPr>
          <p:nvPr>
            <p:ph type="sldNum" sz="quarter" idx="12"/>
          </p:nvPr>
        </p:nvSpPr>
        <p:spPr/>
        <p:txBody>
          <a:bodyPr/>
          <a:lstStyle/>
          <a:p>
            <a:fld id="{99937326-1C5C-BA4D-A81E-C488ECC6417F}" type="slidenum">
              <a:rPr lang="en-US" smtClean="0"/>
              <a:t>‹#›</a:t>
            </a:fld>
            <a:endParaRPr lang="en-US"/>
          </a:p>
        </p:txBody>
      </p:sp>
    </p:spTree>
    <p:extLst>
      <p:ext uri="{BB962C8B-B14F-4D97-AF65-F5344CB8AC3E}">
        <p14:creationId xmlns:p14="http://schemas.microsoft.com/office/powerpoint/2010/main" val="157672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90C4A-0BB3-4F4E-B3F5-20E042453821}"/>
              </a:ext>
            </a:extLst>
          </p:cNvPr>
          <p:cNvSpPr>
            <a:spLocks noGrp="1"/>
          </p:cNvSpPr>
          <p:nvPr>
            <p:ph type="dt" sz="half" idx="10"/>
          </p:nvPr>
        </p:nvSpPr>
        <p:spPr/>
        <p:txBody>
          <a:bodyPr/>
          <a:lstStyle/>
          <a:p>
            <a:fld id="{CB659318-1861-5B4D-8A7F-DD91AFDE3172}" type="datetimeFigureOut">
              <a:rPr lang="en-US" smtClean="0"/>
              <a:t>8/19/20</a:t>
            </a:fld>
            <a:endParaRPr lang="en-US"/>
          </a:p>
        </p:txBody>
      </p:sp>
      <p:sp>
        <p:nvSpPr>
          <p:cNvPr id="3" name="Footer Placeholder 2">
            <a:extLst>
              <a:ext uri="{FF2B5EF4-FFF2-40B4-BE49-F238E27FC236}">
                <a16:creationId xmlns:a16="http://schemas.microsoft.com/office/drawing/2014/main" id="{A056DDDB-3D78-5A4B-A0F5-573EBAC38A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4F28F1-F319-334F-A594-B9CFAC68FD40}"/>
              </a:ext>
            </a:extLst>
          </p:cNvPr>
          <p:cNvSpPr>
            <a:spLocks noGrp="1"/>
          </p:cNvSpPr>
          <p:nvPr>
            <p:ph type="sldNum" sz="quarter" idx="12"/>
          </p:nvPr>
        </p:nvSpPr>
        <p:spPr/>
        <p:txBody>
          <a:bodyPr/>
          <a:lstStyle/>
          <a:p>
            <a:fld id="{99937326-1C5C-BA4D-A81E-C488ECC6417F}" type="slidenum">
              <a:rPr lang="en-US" smtClean="0"/>
              <a:t>‹#›</a:t>
            </a:fld>
            <a:endParaRPr lang="en-US"/>
          </a:p>
        </p:txBody>
      </p:sp>
    </p:spTree>
    <p:extLst>
      <p:ext uri="{BB962C8B-B14F-4D97-AF65-F5344CB8AC3E}">
        <p14:creationId xmlns:p14="http://schemas.microsoft.com/office/powerpoint/2010/main" val="153990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A1288-A82F-A544-A568-4CCF47AC86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466561-3EBA-774D-861B-406D18DAB8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430932-A084-8947-B2EA-48BE689C52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209FB3-B218-494A-94BE-F4D63DD7706D}"/>
              </a:ext>
            </a:extLst>
          </p:cNvPr>
          <p:cNvSpPr>
            <a:spLocks noGrp="1"/>
          </p:cNvSpPr>
          <p:nvPr>
            <p:ph type="dt" sz="half" idx="10"/>
          </p:nvPr>
        </p:nvSpPr>
        <p:spPr/>
        <p:txBody>
          <a:bodyPr/>
          <a:lstStyle/>
          <a:p>
            <a:fld id="{CB659318-1861-5B4D-8A7F-DD91AFDE3172}" type="datetimeFigureOut">
              <a:rPr lang="en-US" smtClean="0"/>
              <a:t>8/19/20</a:t>
            </a:fld>
            <a:endParaRPr lang="en-US"/>
          </a:p>
        </p:txBody>
      </p:sp>
      <p:sp>
        <p:nvSpPr>
          <p:cNvPr id="6" name="Footer Placeholder 5">
            <a:extLst>
              <a:ext uri="{FF2B5EF4-FFF2-40B4-BE49-F238E27FC236}">
                <a16:creationId xmlns:a16="http://schemas.microsoft.com/office/drawing/2014/main" id="{3DAD751D-AFDB-EC48-B14C-7D465333C0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81263-CBEA-A94B-8C58-245E8F4466B1}"/>
              </a:ext>
            </a:extLst>
          </p:cNvPr>
          <p:cNvSpPr>
            <a:spLocks noGrp="1"/>
          </p:cNvSpPr>
          <p:nvPr>
            <p:ph type="sldNum" sz="quarter" idx="12"/>
          </p:nvPr>
        </p:nvSpPr>
        <p:spPr/>
        <p:txBody>
          <a:bodyPr/>
          <a:lstStyle/>
          <a:p>
            <a:fld id="{99937326-1C5C-BA4D-A81E-C488ECC6417F}" type="slidenum">
              <a:rPr lang="en-US" smtClean="0"/>
              <a:t>‹#›</a:t>
            </a:fld>
            <a:endParaRPr lang="en-US"/>
          </a:p>
        </p:txBody>
      </p:sp>
    </p:spTree>
    <p:extLst>
      <p:ext uri="{BB962C8B-B14F-4D97-AF65-F5344CB8AC3E}">
        <p14:creationId xmlns:p14="http://schemas.microsoft.com/office/powerpoint/2010/main" val="1771664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F8F03-EC2C-1848-883C-151B5FD6EE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558F95-9200-AB48-8AC8-BA6506D693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1E4D9-4DCA-A249-A9D4-E221B511A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A3D376-4B30-5E41-8C97-85D5488CA508}"/>
              </a:ext>
            </a:extLst>
          </p:cNvPr>
          <p:cNvSpPr>
            <a:spLocks noGrp="1"/>
          </p:cNvSpPr>
          <p:nvPr>
            <p:ph type="dt" sz="half" idx="10"/>
          </p:nvPr>
        </p:nvSpPr>
        <p:spPr/>
        <p:txBody>
          <a:bodyPr/>
          <a:lstStyle/>
          <a:p>
            <a:fld id="{CB659318-1861-5B4D-8A7F-DD91AFDE3172}" type="datetimeFigureOut">
              <a:rPr lang="en-US" smtClean="0"/>
              <a:t>8/19/20</a:t>
            </a:fld>
            <a:endParaRPr lang="en-US"/>
          </a:p>
        </p:txBody>
      </p:sp>
      <p:sp>
        <p:nvSpPr>
          <p:cNvPr id="6" name="Footer Placeholder 5">
            <a:extLst>
              <a:ext uri="{FF2B5EF4-FFF2-40B4-BE49-F238E27FC236}">
                <a16:creationId xmlns:a16="http://schemas.microsoft.com/office/drawing/2014/main" id="{8A3CD755-EF0B-A64A-A71A-EA4EC2E93C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BBFB3E-382C-324A-A12C-770D76396BC4}"/>
              </a:ext>
            </a:extLst>
          </p:cNvPr>
          <p:cNvSpPr>
            <a:spLocks noGrp="1"/>
          </p:cNvSpPr>
          <p:nvPr>
            <p:ph type="sldNum" sz="quarter" idx="12"/>
          </p:nvPr>
        </p:nvSpPr>
        <p:spPr/>
        <p:txBody>
          <a:bodyPr/>
          <a:lstStyle/>
          <a:p>
            <a:fld id="{99937326-1C5C-BA4D-A81E-C488ECC6417F}" type="slidenum">
              <a:rPr lang="en-US" smtClean="0"/>
              <a:t>‹#›</a:t>
            </a:fld>
            <a:endParaRPr lang="en-US"/>
          </a:p>
        </p:txBody>
      </p:sp>
    </p:spTree>
    <p:extLst>
      <p:ext uri="{BB962C8B-B14F-4D97-AF65-F5344CB8AC3E}">
        <p14:creationId xmlns:p14="http://schemas.microsoft.com/office/powerpoint/2010/main" val="99339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15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50B8C1-4C6D-FC46-A6C9-8460A17CBD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C4C6A1E-9B98-E14A-B364-7F0D2EE1B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F93C1-C2E5-2649-8FC0-726B9DD2A4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59318-1861-5B4D-8A7F-DD91AFDE3172}" type="datetimeFigureOut">
              <a:rPr lang="en-US" smtClean="0"/>
              <a:t>8/19/20</a:t>
            </a:fld>
            <a:endParaRPr lang="en-US"/>
          </a:p>
        </p:txBody>
      </p:sp>
      <p:sp>
        <p:nvSpPr>
          <p:cNvPr id="5" name="Footer Placeholder 4">
            <a:extLst>
              <a:ext uri="{FF2B5EF4-FFF2-40B4-BE49-F238E27FC236}">
                <a16:creationId xmlns:a16="http://schemas.microsoft.com/office/drawing/2014/main" id="{4F1787FE-1C48-8941-9EAB-E1366AA0C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845E66-89C1-3342-B94E-B88A2AF4D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37326-1C5C-BA4D-A81E-C488ECC6417F}" type="slidenum">
              <a:rPr lang="en-US" smtClean="0"/>
              <a:t>‹#›</a:t>
            </a:fld>
            <a:endParaRPr lang="en-US"/>
          </a:p>
        </p:txBody>
      </p:sp>
    </p:spTree>
    <p:extLst>
      <p:ext uri="{BB962C8B-B14F-4D97-AF65-F5344CB8AC3E}">
        <p14:creationId xmlns:p14="http://schemas.microsoft.com/office/powerpoint/2010/main" val="1406962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B0F0">
            <a:alpha val="1500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B01B148-241B-4F5F-9FFB-EAA8A0CF3617}" type="datetime1">
              <a:rPr lang="en-US" smtClean="0"/>
              <a:t>8/19/20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BFE0D47-34B9-4EB8-B0A0-AFFB647D4B0F}" type="slidenum">
              <a:rPr lang="en-US"/>
              <a:pPr>
                <a:defRPr/>
              </a:pPr>
              <a:t>‹#›</a:t>
            </a:fld>
            <a:endParaRPr lang="en-US" dirty="0"/>
          </a:p>
        </p:txBody>
      </p:sp>
    </p:spTree>
    <p:extLst>
      <p:ext uri="{BB962C8B-B14F-4D97-AF65-F5344CB8AC3E}">
        <p14:creationId xmlns:p14="http://schemas.microsoft.com/office/powerpoint/2010/main" val="16037631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b="1"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accent6">
            <a:lumMod val="75000"/>
          </a:schemeClr>
        </a:buClr>
        <a:buFont typeface="Wingdings" pitchFamily="2" charset="2"/>
        <a:buChar char="v"/>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C5751-65D1-8F46-9D51-7EB9CEAC195C}"/>
              </a:ext>
            </a:extLst>
          </p:cNvPr>
          <p:cNvSpPr>
            <a:spLocks noGrp="1"/>
          </p:cNvSpPr>
          <p:nvPr>
            <p:ph type="ctrTitle"/>
          </p:nvPr>
        </p:nvSpPr>
        <p:spPr/>
        <p:txBody>
          <a:bodyPr/>
          <a:lstStyle/>
          <a:p>
            <a:r>
              <a:rPr lang="en-US" sz="4800" b="1" dirty="0">
                <a:latin typeface="+mn-lt"/>
              </a:rPr>
              <a:t>Other Worksheets in Degree Works </a:t>
            </a:r>
            <a:br>
              <a:rPr lang="en-US" b="1" dirty="0"/>
            </a:br>
            <a:endParaRPr lang="en-US" b="1" dirty="0"/>
          </a:p>
        </p:txBody>
      </p:sp>
      <p:sp>
        <p:nvSpPr>
          <p:cNvPr id="3" name="Subtitle 2">
            <a:extLst>
              <a:ext uri="{FF2B5EF4-FFF2-40B4-BE49-F238E27FC236}">
                <a16:creationId xmlns:a16="http://schemas.microsoft.com/office/drawing/2014/main" id="{9A17E8C3-E6BC-554D-908E-A361D4E358B4}"/>
              </a:ext>
            </a:extLst>
          </p:cNvPr>
          <p:cNvSpPr>
            <a:spLocks noGrp="1"/>
          </p:cNvSpPr>
          <p:nvPr>
            <p:ph type="subTitle" idx="1"/>
          </p:nvPr>
        </p:nvSpPr>
        <p:spPr>
          <a:xfrm>
            <a:off x="1524000" y="3105081"/>
            <a:ext cx="9144000" cy="1655762"/>
          </a:xfrm>
        </p:spPr>
        <p:txBody>
          <a:bodyPr>
            <a:normAutofit/>
          </a:bodyPr>
          <a:lstStyle/>
          <a:p>
            <a:r>
              <a:rPr lang="en-US" sz="3200" b="1" dirty="0"/>
              <a:t>History, What If and Look Ahead</a:t>
            </a:r>
            <a:endParaRPr lang="en-US" sz="3200" dirty="0"/>
          </a:p>
        </p:txBody>
      </p:sp>
    </p:spTree>
    <p:extLst>
      <p:ext uri="{BB962C8B-B14F-4D97-AF65-F5344CB8AC3E}">
        <p14:creationId xmlns:p14="http://schemas.microsoft.com/office/powerpoint/2010/main" val="242412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D8E4-A0D2-7947-A7DE-9BC684292AD2}"/>
              </a:ext>
            </a:extLst>
          </p:cNvPr>
          <p:cNvSpPr>
            <a:spLocks noGrp="1"/>
          </p:cNvSpPr>
          <p:nvPr>
            <p:ph type="title"/>
          </p:nvPr>
        </p:nvSpPr>
        <p:spPr>
          <a:xfrm>
            <a:off x="429910" y="86833"/>
            <a:ext cx="10923890" cy="1325563"/>
          </a:xfrm>
        </p:spPr>
        <p:txBody>
          <a:bodyPr>
            <a:normAutofit/>
          </a:bodyPr>
          <a:lstStyle/>
          <a:p>
            <a:pPr eaLnBrk="0" fontAlgn="base" hangingPunct="0">
              <a:spcAft>
                <a:spcPct val="0"/>
              </a:spcAft>
            </a:pPr>
            <a:r>
              <a:rPr lang="en-US" dirty="0">
                <a:latin typeface="+mn-lt"/>
              </a:rPr>
              <a:t>History</a:t>
            </a:r>
          </a:p>
        </p:txBody>
      </p:sp>
      <p:sp>
        <p:nvSpPr>
          <p:cNvPr id="3" name="Content Placeholder 2">
            <a:extLst>
              <a:ext uri="{FF2B5EF4-FFF2-40B4-BE49-F238E27FC236}">
                <a16:creationId xmlns:a16="http://schemas.microsoft.com/office/drawing/2014/main" id="{707FDB42-64BD-5840-9C63-0DDE1A5AD66D}"/>
              </a:ext>
            </a:extLst>
          </p:cNvPr>
          <p:cNvSpPr>
            <a:spLocks noGrp="1"/>
          </p:cNvSpPr>
          <p:nvPr>
            <p:ph idx="1"/>
          </p:nvPr>
        </p:nvSpPr>
        <p:spPr>
          <a:xfrm>
            <a:off x="332741" y="1152940"/>
            <a:ext cx="11526518" cy="5141180"/>
          </a:xfrm>
        </p:spPr>
        <p:txBody>
          <a:bodyPr>
            <a:normAutofit/>
          </a:bodyPr>
          <a:lstStyle/>
          <a:p>
            <a:r>
              <a:rPr lang="en-US" sz="2400" dirty="0"/>
              <a:t>On the History worksheet, you will see a drop-down menu under </a:t>
            </a:r>
            <a:r>
              <a:rPr lang="en-US" sz="2400" b="1" dirty="0"/>
              <a:t>Historic Report</a:t>
            </a:r>
            <a:r>
              <a:rPr lang="en-US" sz="2400" dirty="0"/>
              <a:t>.  This menu will list any audit you previously ran by date.  </a:t>
            </a:r>
          </a:p>
          <a:p>
            <a:r>
              <a:rPr lang="en-US" sz="2400" dirty="0"/>
              <a:t>These reports are useful to compare past audits and review your academic progress over time.</a:t>
            </a:r>
          </a:p>
          <a:p>
            <a:r>
              <a:rPr lang="en-US" sz="2400" dirty="0"/>
              <a:t>Click History, select the date of the Audit you wish to open from the menu and click </a:t>
            </a:r>
            <a:r>
              <a:rPr lang="en-US" sz="2400" b="1" dirty="0"/>
              <a:t>View</a:t>
            </a:r>
            <a:r>
              <a:rPr lang="en-US" sz="2400" dirty="0"/>
              <a:t>.</a:t>
            </a:r>
          </a:p>
        </p:txBody>
      </p:sp>
      <p:pic>
        <p:nvPicPr>
          <p:cNvPr id="7" name="Picture 6" descr="Picture of the History Screen">
            <a:extLst>
              <a:ext uri="{FF2B5EF4-FFF2-40B4-BE49-F238E27FC236}">
                <a16:creationId xmlns:a16="http://schemas.microsoft.com/office/drawing/2014/main" id="{EC98C08F-E959-2E4F-9141-612D4812DE67}"/>
              </a:ext>
            </a:extLst>
          </p:cNvPr>
          <p:cNvPicPr>
            <a:picLocks noChangeAspect="1"/>
          </p:cNvPicPr>
          <p:nvPr/>
        </p:nvPicPr>
        <p:blipFill>
          <a:blip r:embed="rId3"/>
          <a:stretch>
            <a:fillRect/>
          </a:stretch>
        </p:blipFill>
        <p:spPr>
          <a:xfrm>
            <a:off x="406400" y="3185160"/>
            <a:ext cx="11452859" cy="3108960"/>
          </a:xfrm>
          <a:prstGeom prst="rect">
            <a:avLst/>
          </a:prstGeom>
          <a:ln w="38100">
            <a:solidFill>
              <a:schemeClr val="tx1"/>
            </a:solidFill>
          </a:ln>
        </p:spPr>
      </p:pic>
      <p:sp>
        <p:nvSpPr>
          <p:cNvPr id="5" name="Oval 4" descr="indicates where to click on History">
            <a:extLst>
              <a:ext uri="{FF2B5EF4-FFF2-40B4-BE49-F238E27FC236}">
                <a16:creationId xmlns:a16="http://schemas.microsoft.com/office/drawing/2014/main" id="{1AC43D6C-1EE4-AF42-B3A0-BF9A4202F9FE}"/>
              </a:ext>
            </a:extLst>
          </p:cNvPr>
          <p:cNvSpPr/>
          <p:nvPr/>
        </p:nvSpPr>
        <p:spPr>
          <a:xfrm>
            <a:off x="429910" y="3633378"/>
            <a:ext cx="762000" cy="41148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 name="Straight Arrow Connector 5" descr="arrow pointing to previously run audits">
            <a:extLst>
              <a:ext uri="{FF2B5EF4-FFF2-40B4-BE49-F238E27FC236}">
                <a16:creationId xmlns:a16="http://schemas.microsoft.com/office/drawing/2014/main" id="{7FCF5447-81F3-9348-8B72-AC30115D56D4}"/>
              </a:ext>
            </a:extLst>
          </p:cNvPr>
          <p:cNvCxnSpPr/>
          <p:nvPr/>
        </p:nvCxnSpPr>
        <p:spPr>
          <a:xfrm>
            <a:off x="3619170" y="3259371"/>
            <a:ext cx="457200" cy="457200"/>
          </a:xfrm>
          <a:prstGeom prst="straightConnector1">
            <a:avLst/>
          </a:prstGeom>
          <a:ln w="38100">
            <a:solidFill>
              <a:schemeClr val="accent2">
                <a:lumMod val="75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8" name="Oval 7" descr="arrow pointing to the view tab">
            <a:extLst>
              <a:ext uri="{FF2B5EF4-FFF2-40B4-BE49-F238E27FC236}">
                <a16:creationId xmlns:a16="http://schemas.microsoft.com/office/drawing/2014/main" id="{48EAE543-80C9-5C48-B931-CDD569AFDA13}"/>
              </a:ext>
            </a:extLst>
          </p:cNvPr>
          <p:cNvSpPr/>
          <p:nvPr/>
        </p:nvSpPr>
        <p:spPr>
          <a:xfrm>
            <a:off x="7022871" y="3467725"/>
            <a:ext cx="762000" cy="41148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7037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F9C581-F5E3-C140-9829-7E82650304C4}"/>
              </a:ext>
            </a:extLst>
          </p:cNvPr>
          <p:cNvSpPr>
            <a:spLocks noGrp="1"/>
          </p:cNvSpPr>
          <p:nvPr>
            <p:ph type="title"/>
          </p:nvPr>
        </p:nvSpPr>
        <p:spPr>
          <a:xfrm>
            <a:off x="609600" y="-156054"/>
            <a:ext cx="10972800" cy="1143000"/>
          </a:xfrm>
        </p:spPr>
        <p:txBody>
          <a:bodyPr/>
          <a:lstStyle/>
          <a:p>
            <a:r>
              <a:rPr lang="en-US" dirty="0"/>
              <a:t>What If Audit</a:t>
            </a:r>
          </a:p>
        </p:txBody>
      </p:sp>
      <p:sp>
        <p:nvSpPr>
          <p:cNvPr id="4" name="Content Placeholder 3">
            <a:extLst>
              <a:ext uri="{FF2B5EF4-FFF2-40B4-BE49-F238E27FC236}">
                <a16:creationId xmlns:a16="http://schemas.microsoft.com/office/drawing/2014/main" id="{7D42A61D-98EF-9241-8513-B96DB047EF77}"/>
              </a:ext>
            </a:extLst>
          </p:cNvPr>
          <p:cNvSpPr>
            <a:spLocks noGrp="1"/>
          </p:cNvSpPr>
          <p:nvPr>
            <p:ph idx="1"/>
          </p:nvPr>
        </p:nvSpPr>
        <p:spPr>
          <a:xfrm>
            <a:off x="609600" y="638775"/>
            <a:ext cx="10972800" cy="6010512"/>
          </a:xfrm>
        </p:spPr>
        <p:txBody>
          <a:bodyPr/>
          <a:lstStyle/>
          <a:p>
            <a:r>
              <a:rPr lang="en-US" dirty="0">
                <a:solidFill>
                  <a:prstClr val="black"/>
                </a:solidFill>
                <a:cs typeface="Arial" charset="0"/>
              </a:rPr>
              <a:t>The</a:t>
            </a:r>
            <a:r>
              <a:rPr lang="en-US" b="1" dirty="0">
                <a:solidFill>
                  <a:prstClr val="black"/>
                </a:solidFill>
                <a:cs typeface="Arial" charset="0"/>
              </a:rPr>
              <a:t> What-If Audit</a:t>
            </a:r>
            <a:r>
              <a:rPr lang="en-US" dirty="0">
                <a:solidFill>
                  <a:prstClr val="black"/>
                </a:solidFill>
                <a:cs typeface="Arial" charset="0"/>
              </a:rPr>
              <a:t> is listed under the </a:t>
            </a:r>
            <a:r>
              <a:rPr lang="en-US" b="1" dirty="0">
                <a:solidFill>
                  <a:prstClr val="black"/>
                </a:solidFill>
                <a:cs typeface="Arial" charset="0"/>
              </a:rPr>
              <a:t>worksheets tab</a:t>
            </a:r>
            <a:r>
              <a:rPr lang="en-US" dirty="0">
                <a:solidFill>
                  <a:prstClr val="black"/>
                </a:solidFill>
                <a:cs typeface="Arial" charset="0"/>
              </a:rPr>
              <a:t>, in the </a:t>
            </a:r>
            <a:r>
              <a:rPr lang="en-US" b="1" dirty="0">
                <a:solidFill>
                  <a:prstClr val="black"/>
                </a:solidFill>
                <a:cs typeface="Arial" charset="0"/>
              </a:rPr>
              <a:t>left </a:t>
            </a:r>
            <a:r>
              <a:rPr lang="en-US" dirty="0">
                <a:solidFill>
                  <a:prstClr val="black"/>
                </a:solidFill>
                <a:cs typeface="Arial" charset="0"/>
              </a:rPr>
              <a:t>column</a:t>
            </a:r>
            <a:r>
              <a:rPr lang="en-US" b="1" dirty="0">
                <a:solidFill>
                  <a:prstClr val="black"/>
                </a:solidFill>
                <a:cs typeface="Arial" charset="0"/>
              </a:rPr>
              <a:t>. </a:t>
            </a:r>
            <a:r>
              <a:rPr lang="en-US" dirty="0"/>
              <a:t>This audit is a tool for you and your advisor to use if you want to consider making a change in your curriculum. For example use What If for:</a:t>
            </a:r>
          </a:p>
          <a:p>
            <a:pPr lvl="1"/>
            <a:r>
              <a:rPr lang="en-US" dirty="0"/>
              <a:t>Change in Degree</a:t>
            </a:r>
          </a:p>
          <a:p>
            <a:pPr lvl="1"/>
            <a:r>
              <a:rPr lang="en-US" dirty="0"/>
              <a:t>Change in Major</a:t>
            </a:r>
          </a:p>
          <a:p>
            <a:pPr lvl="1"/>
            <a:r>
              <a:rPr lang="en-US" dirty="0"/>
              <a:t>Change in Minor</a:t>
            </a:r>
          </a:p>
          <a:p>
            <a:r>
              <a:rPr lang="en-US" b="1" dirty="0"/>
              <a:t>What If </a:t>
            </a:r>
            <a:r>
              <a:rPr lang="en-US" dirty="0"/>
              <a:t>allows you to choose alternative academic programs and quickly ascertain what the program requirements would be if you change to that program. </a:t>
            </a:r>
          </a:p>
          <a:p>
            <a:pPr lvl="1"/>
            <a:r>
              <a:rPr lang="en-US" dirty="0"/>
              <a:t>Use What If Audits as a Planning Tool</a:t>
            </a:r>
          </a:p>
          <a:p>
            <a:pPr lvl="1"/>
            <a:r>
              <a:rPr lang="en-US" dirty="0"/>
              <a:t>Audits are flexible for viewing Academic Requirements by Degree, Major, Minor and Academic Year.</a:t>
            </a:r>
          </a:p>
          <a:p>
            <a:pPr lvl="1"/>
            <a:r>
              <a:rPr lang="en-US" dirty="0"/>
              <a:t>Audit Reports are individual to each student based on courses and credits completed to date.</a:t>
            </a:r>
          </a:p>
          <a:p>
            <a:pPr marL="342900" lvl="1" indent="-342900">
              <a:buFont typeface="Wingdings" panose="05000000000000000000" pitchFamily="2" charset="2"/>
              <a:buChar char="§"/>
            </a:pPr>
            <a:r>
              <a:rPr lang="en-US" b="1" dirty="0">
                <a:solidFill>
                  <a:prstClr val="black"/>
                </a:solidFill>
                <a:cs typeface="Arial" charset="0"/>
              </a:rPr>
              <a:t>System </a:t>
            </a:r>
            <a:r>
              <a:rPr lang="en-US" b="1">
                <a:solidFill>
                  <a:prstClr val="black"/>
                </a:solidFill>
                <a:cs typeface="Arial" charset="0"/>
              </a:rPr>
              <a:t>Disclaimer Note</a:t>
            </a:r>
            <a:r>
              <a:rPr lang="en-US">
                <a:solidFill>
                  <a:prstClr val="black"/>
                </a:solidFill>
                <a:cs typeface="Arial" charset="0"/>
              </a:rPr>
              <a:t>:  </a:t>
            </a:r>
            <a:r>
              <a:rPr lang="en-US" dirty="0">
                <a:solidFill>
                  <a:prstClr val="black"/>
                </a:solidFill>
                <a:cs typeface="Arial" charset="0"/>
              </a:rPr>
              <a:t>Use caution when requesting a What If audit as it is an unofficial report for a program in which you are not enrolled.</a:t>
            </a:r>
          </a:p>
        </p:txBody>
      </p:sp>
      <p:sp>
        <p:nvSpPr>
          <p:cNvPr id="2" name="Slide Number Placeholder 1">
            <a:extLst>
              <a:ext uri="{FF2B5EF4-FFF2-40B4-BE49-F238E27FC236}">
                <a16:creationId xmlns:a16="http://schemas.microsoft.com/office/drawing/2014/main" id="{CCC345ED-811A-AA4C-ADB5-A2C32C7366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909018-6094-40F9-A9B9-2A7BBBF97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33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of Whatif sxcreen first section">
            <a:extLst>
              <a:ext uri="{FF2B5EF4-FFF2-40B4-BE49-F238E27FC236}">
                <a16:creationId xmlns:a16="http://schemas.microsoft.com/office/drawing/2014/main" id="{8FD0AB0B-8DFD-DC42-B031-36D03FF0953C}"/>
              </a:ext>
            </a:extLst>
          </p:cNvPr>
          <p:cNvPicPr>
            <a:picLocks noChangeAspect="1"/>
          </p:cNvPicPr>
          <p:nvPr/>
        </p:nvPicPr>
        <p:blipFill>
          <a:blip r:embed="rId3"/>
          <a:stretch>
            <a:fillRect/>
          </a:stretch>
        </p:blipFill>
        <p:spPr>
          <a:xfrm>
            <a:off x="884844" y="3518207"/>
            <a:ext cx="10332720" cy="3082236"/>
          </a:xfrm>
          <a:prstGeom prst="rect">
            <a:avLst/>
          </a:prstGeom>
        </p:spPr>
      </p:pic>
      <p:sp>
        <p:nvSpPr>
          <p:cNvPr id="2" name="Title 1">
            <a:extLst>
              <a:ext uri="{FF2B5EF4-FFF2-40B4-BE49-F238E27FC236}">
                <a16:creationId xmlns:a16="http://schemas.microsoft.com/office/drawing/2014/main" id="{7D0D0AA9-2527-624C-98A6-FC995CC2D2E8}"/>
              </a:ext>
            </a:extLst>
          </p:cNvPr>
          <p:cNvSpPr>
            <a:spLocks noGrp="1"/>
          </p:cNvSpPr>
          <p:nvPr>
            <p:ph type="title"/>
          </p:nvPr>
        </p:nvSpPr>
        <p:spPr>
          <a:xfrm>
            <a:off x="609600" y="-299702"/>
            <a:ext cx="10972800" cy="1143000"/>
          </a:xfrm>
        </p:spPr>
        <p:txBody>
          <a:bodyPr/>
          <a:lstStyle/>
          <a:p>
            <a:r>
              <a:rPr lang="en-US" dirty="0"/>
              <a:t>What If Audit – First Section</a:t>
            </a:r>
          </a:p>
        </p:txBody>
      </p:sp>
      <p:sp>
        <p:nvSpPr>
          <p:cNvPr id="4" name="Slide Number Placeholder 3">
            <a:extLst>
              <a:ext uri="{FF2B5EF4-FFF2-40B4-BE49-F238E27FC236}">
                <a16:creationId xmlns:a16="http://schemas.microsoft.com/office/drawing/2014/main" id="{5AC65BDB-FD75-2D44-8A1B-1A17103512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CAD239-3E7E-4FD7-A07C-D88AF610E5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994CA12B-B3AE-4E4E-BAF2-975A4094CAC5}"/>
              </a:ext>
            </a:extLst>
          </p:cNvPr>
          <p:cNvSpPr txBox="1"/>
          <p:nvPr/>
        </p:nvSpPr>
        <p:spPr>
          <a:xfrm>
            <a:off x="168442" y="522683"/>
            <a:ext cx="11951369" cy="3447098"/>
          </a:xfrm>
          <a:prstGeom prst="rect">
            <a:avLst/>
          </a:prstGeom>
          <a:noFill/>
        </p:spPr>
        <p:txBody>
          <a:bodyPr wrap="square" rtlCol="0">
            <a:spAutoFit/>
          </a:bodyPr>
          <a:lstStyle/>
          <a:p>
            <a:pPr marL="285750" lvl="0" indent="-285750" fontAlgn="base">
              <a:spcBef>
                <a:spcPct val="0"/>
              </a:spcBef>
              <a:spcAft>
                <a:spcPts val="600"/>
              </a:spcAft>
              <a:buFont typeface="Wingdings" panose="05000000000000000000" pitchFamily="2" charset="2"/>
              <a:buChar char="§"/>
              <a:defRPr/>
            </a:pPr>
            <a:r>
              <a:rPr kumimoji="0" lang="en-US" sz="1900" b="0" i="0" u="none" strike="noStrike" kern="1200" cap="none" spc="0" normalizeH="0" baseline="0" noProof="0" dirty="0">
                <a:ln>
                  <a:noFill/>
                </a:ln>
                <a:solidFill>
                  <a:prstClr val="black"/>
                </a:solidFill>
                <a:effectLst/>
                <a:uLnTx/>
                <a:uFillTx/>
                <a:latin typeface="Calibri"/>
              </a:rPr>
              <a:t>Click the </a:t>
            </a:r>
            <a:r>
              <a:rPr kumimoji="0" lang="en-US" sz="1900" b="1" i="0" u="none" strike="noStrike" kern="1200" cap="none" spc="0" normalizeH="0" baseline="0" noProof="0" dirty="0">
                <a:ln>
                  <a:noFill/>
                </a:ln>
                <a:solidFill>
                  <a:prstClr val="black"/>
                </a:solidFill>
                <a:effectLst/>
                <a:uLnTx/>
                <a:uFillTx/>
                <a:latin typeface="Calibri"/>
              </a:rPr>
              <a:t>What if tab </a:t>
            </a:r>
            <a:r>
              <a:rPr kumimoji="0" lang="en-US" sz="1900" b="0" i="0" u="none" strike="noStrike" kern="1200" cap="none" spc="0" normalizeH="0" baseline="0" noProof="0" dirty="0">
                <a:ln>
                  <a:noFill/>
                </a:ln>
                <a:solidFill>
                  <a:prstClr val="black"/>
                </a:solidFill>
                <a:effectLst/>
                <a:uLnTx/>
                <a:uFillTx/>
                <a:latin typeface="Calibri"/>
              </a:rPr>
              <a:t>on the left side of screen</a:t>
            </a:r>
            <a:r>
              <a:rPr lang="en-US" sz="1900" dirty="0">
                <a:solidFill>
                  <a:prstClr val="black"/>
                </a:solidFill>
              </a:rPr>
              <a:t>. There are two sections, in the the first you can enter alternate programs and the second enter future areas of study if desired.  Your audit report is based on choices you select in each section. </a:t>
            </a:r>
            <a:r>
              <a:rPr kumimoji="0" lang="en-US" sz="1900" b="1" i="0" u="none" strike="noStrike" kern="1200" cap="none" spc="0" normalizeH="0" baseline="0" noProof="0" dirty="0">
                <a:ln>
                  <a:noFill/>
                </a:ln>
                <a:solidFill>
                  <a:prstClr val="black"/>
                </a:solidFill>
                <a:effectLst/>
                <a:uLnTx/>
                <a:uFillTx/>
                <a:latin typeface="Calibri"/>
                <a:cs typeface="Arial" charset="0"/>
              </a:rPr>
              <a:t>Note: In progress </a:t>
            </a:r>
            <a:r>
              <a:rPr kumimoji="0" lang="en-US" sz="1900" b="0" i="0" u="none" strike="noStrike" kern="1200" cap="none" spc="0" normalizeH="0" baseline="0" noProof="0" dirty="0">
                <a:ln>
                  <a:noFill/>
                </a:ln>
                <a:solidFill>
                  <a:prstClr val="black"/>
                </a:solidFill>
                <a:effectLst/>
                <a:uLnTx/>
                <a:uFillTx/>
                <a:latin typeface="Calibri"/>
                <a:cs typeface="Arial" charset="0"/>
              </a:rPr>
              <a:t>and </a:t>
            </a:r>
            <a:r>
              <a:rPr kumimoji="0" lang="en-US" sz="1900" b="1" i="0" u="none" strike="noStrike" kern="1200" cap="none" spc="0" normalizeH="0" baseline="0" noProof="0" dirty="0">
                <a:ln>
                  <a:noFill/>
                </a:ln>
                <a:solidFill>
                  <a:prstClr val="black"/>
                </a:solidFill>
                <a:effectLst/>
                <a:uLnTx/>
                <a:uFillTx/>
                <a:latin typeface="Calibri"/>
                <a:cs typeface="Arial" charset="0"/>
              </a:rPr>
              <a:t>preregistered </a:t>
            </a:r>
            <a:r>
              <a:rPr kumimoji="0" lang="en-US" sz="1900" b="0" i="0" u="none" strike="noStrike" kern="1200" cap="none" spc="0" normalizeH="0" baseline="0" noProof="0" dirty="0">
                <a:ln>
                  <a:noFill/>
                </a:ln>
                <a:solidFill>
                  <a:prstClr val="black"/>
                </a:solidFill>
                <a:effectLst/>
                <a:uLnTx/>
                <a:uFillTx/>
                <a:latin typeface="Calibri"/>
                <a:cs typeface="Arial" charset="0"/>
              </a:rPr>
              <a:t>classes are checked and display by default</a:t>
            </a:r>
            <a:r>
              <a:rPr lang="en-US" sz="1900" dirty="0">
                <a:solidFill>
                  <a:prstClr val="black"/>
                </a:solidFill>
                <a:latin typeface="Calibri"/>
                <a:cs typeface="Arial" charset="0"/>
              </a:rPr>
              <a:t> </a:t>
            </a:r>
            <a:r>
              <a:rPr kumimoji="0" lang="en-US" sz="1900" b="0" i="0" u="none" strike="noStrike" kern="1200" cap="none" spc="0" normalizeH="0" baseline="0" noProof="0" dirty="0">
                <a:ln>
                  <a:noFill/>
                </a:ln>
                <a:solidFill>
                  <a:prstClr val="black"/>
                </a:solidFill>
                <a:effectLst/>
                <a:uLnTx/>
                <a:uFillTx/>
                <a:latin typeface="Calibri"/>
                <a:cs typeface="Arial" charset="0"/>
              </a:rPr>
              <a:t>but may be unselected..</a:t>
            </a:r>
          </a:p>
          <a:p>
            <a:pPr marL="285750" lvl="0" indent="-285750" fontAlgn="base">
              <a:spcBef>
                <a:spcPct val="0"/>
              </a:spcBef>
              <a:spcAft>
                <a:spcPts val="600"/>
              </a:spcAft>
              <a:buFont typeface="Wingdings" panose="05000000000000000000" pitchFamily="2" charset="2"/>
              <a:buChar char="§"/>
              <a:defRPr/>
            </a:pPr>
            <a:r>
              <a:rPr lang="en-US" sz="1900" dirty="0">
                <a:solidFill>
                  <a:prstClr val="black"/>
                </a:solidFill>
                <a:cs typeface="Arial" charset="0"/>
              </a:rPr>
              <a:t>You can also audit against requirements for different </a:t>
            </a:r>
            <a:r>
              <a:rPr lang="en-US" sz="1900" b="1" dirty="0">
                <a:solidFill>
                  <a:prstClr val="black"/>
                </a:solidFill>
                <a:cs typeface="Arial" charset="0"/>
              </a:rPr>
              <a:t>catalog years</a:t>
            </a:r>
            <a:r>
              <a:rPr lang="en-US" sz="1900" dirty="0">
                <a:solidFill>
                  <a:prstClr val="black"/>
                </a:solidFill>
                <a:cs typeface="Arial" charset="0"/>
              </a:rPr>
              <a:t>.</a:t>
            </a:r>
            <a:endParaRPr kumimoji="0" lang="en-US" sz="1900" b="0" i="0" u="none" strike="noStrike" kern="1200" cap="none" spc="0" normalizeH="0" baseline="0" noProof="0" dirty="0">
              <a:ln>
                <a:noFill/>
              </a:ln>
              <a:solidFill>
                <a:prstClr val="black"/>
              </a:solidFill>
              <a:effectLst/>
              <a:uLnTx/>
              <a:uFillTx/>
              <a:latin typeface="Calibri"/>
              <a:cs typeface="Arial" charset="0"/>
            </a:endParaRPr>
          </a:p>
          <a:p>
            <a:pPr marL="285750" lvl="0" indent="-285750" fontAlgn="base">
              <a:spcBef>
                <a:spcPct val="0"/>
              </a:spcBef>
              <a:spcAft>
                <a:spcPts val="600"/>
              </a:spcAft>
              <a:buFont typeface="Wingdings" panose="05000000000000000000" pitchFamily="2" charset="2"/>
              <a:buChar char="§"/>
              <a:defRPr/>
            </a:pPr>
            <a:r>
              <a:rPr lang="en-US" sz="1900" dirty="0">
                <a:solidFill>
                  <a:prstClr val="black"/>
                </a:solidFill>
                <a:cs typeface="Arial" charset="0"/>
              </a:rPr>
              <a:t>To </a:t>
            </a:r>
            <a:r>
              <a:rPr lang="en-US" sz="1900" b="1" dirty="0">
                <a:solidFill>
                  <a:prstClr val="black"/>
                </a:solidFill>
                <a:cs typeface="Arial" charset="0"/>
              </a:rPr>
              <a:t>generate</a:t>
            </a:r>
            <a:r>
              <a:rPr lang="en-US" sz="1900" dirty="0">
                <a:solidFill>
                  <a:prstClr val="black"/>
                </a:solidFill>
                <a:cs typeface="Arial" charset="0"/>
              </a:rPr>
              <a:t> data In the first section, </a:t>
            </a:r>
            <a:r>
              <a:rPr kumimoji="0" lang="en-US" sz="1900" b="0" i="0" u="none" strike="noStrike" kern="1200" cap="none" spc="0" normalizeH="0" baseline="0" noProof="0" dirty="0">
                <a:ln>
                  <a:noFill/>
                </a:ln>
                <a:solidFill>
                  <a:prstClr val="black"/>
                </a:solidFill>
                <a:effectLst/>
                <a:uLnTx/>
                <a:uFillTx/>
                <a:latin typeface="Calibri"/>
                <a:cs typeface="Arial" charset="0"/>
              </a:rPr>
              <a:t>click the drop-down arrow and select the </a:t>
            </a:r>
            <a:r>
              <a:rPr kumimoji="0" lang="en-US" sz="1900" b="1" i="0" u="none" strike="noStrike" kern="1200" cap="none" spc="0" normalizeH="0" baseline="0" noProof="0" dirty="0">
                <a:ln>
                  <a:noFill/>
                </a:ln>
                <a:solidFill>
                  <a:prstClr val="black"/>
                </a:solidFill>
                <a:effectLst/>
                <a:uLnTx/>
                <a:uFillTx/>
                <a:latin typeface="Calibri"/>
                <a:cs typeface="Arial" charset="0"/>
              </a:rPr>
              <a:t>major</a:t>
            </a:r>
            <a:r>
              <a:rPr kumimoji="0" lang="en-US" sz="1900" b="0" i="0" u="none" strike="noStrike" kern="1200" cap="none" spc="0" normalizeH="0" baseline="0" noProof="0" dirty="0">
                <a:ln>
                  <a:noFill/>
                </a:ln>
                <a:solidFill>
                  <a:prstClr val="black"/>
                </a:solidFill>
                <a:effectLst/>
                <a:uLnTx/>
                <a:uFillTx/>
                <a:latin typeface="Calibri"/>
                <a:cs typeface="Arial" charset="0"/>
              </a:rPr>
              <a:t> you are considering and want to audit against.  The item will move to the window on the right. </a:t>
            </a:r>
          </a:p>
          <a:p>
            <a:pPr marL="285750" marR="0" lvl="0" indent="-285750" algn="l" defTabSz="914400" rtl="0" eaLnBrk="1" fontAlgn="base" latinLnBrk="0" hangingPunct="1">
              <a:lnSpc>
                <a:spcPct val="100000"/>
              </a:lnSpc>
              <a:spcBef>
                <a:spcPct val="0"/>
              </a:spcBef>
              <a:spcAft>
                <a:spcPts val="600"/>
              </a:spcAft>
              <a:buClrTx/>
              <a:buSzTx/>
              <a:buFont typeface="Wingdings" panose="05000000000000000000" pitchFamily="2" charset="2"/>
              <a:buChar char="§"/>
              <a:tabLst/>
              <a:defRPr/>
            </a:pPr>
            <a:r>
              <a:rPr kumimoji="0" lang="en-US" sz="1900" b="0" i="0" u="none" strike="noStrike" kern="1200" cap="none" spc="0" normalizeH="0" baseline="0" noProof="0" dirty="0">
                <a:ln>
                  <a:noFill/>
                </a:ln>
                <a:solidFill>
                  <a:prstClr val="black"/>
                </a:solidFill>
                <a:effectLst/>
                <a:uLnTx/>
                <a:uFillTx/>
                <a:latin typeface="Calibri"/>
                <a:cs typeface="Arial" charset="0"/>
              </a:rPr>
              <a:t>If you decide not to include an item, select it and click on the </a:t>
            </a:r>
            <a:r>
              <a:rPr kumimoji="0" lang="en-US" sz="1900" b="1" i="0" u="none" strike="noStrike" kern="1200" cap="none" spc="0" normalizeH="0" baseline="0" noProof="0" dirty="0">
                <a:ln>
                  <a:noFill/>
                </a:ln>
                <a:solidFill>
                  <a:prstClr val="black"/>
                </a:solidFill>
                <a:effectLst/>
                <a:uLnTx/>
                <a:uFillTx/>
                <a:latin typeface="Calibri"/>
                <a:cs typeface="Arial" charset="0"/>
              </a:rPr>
              <a:t>Remove </a:t>
            </a:r>
            <a:r>
              <a:rPr kumimoji="0" lang="en-US" sz="1900" b="0" i="0" u="none" strike="noStrike" kern="1200" cap="none" spc="0" normalizeH="0" baseline="0" noProof="0" dirty="0">
                <a:ln>
                  <a:noFill/>
                </a:ln>
                <a:solidFill>
                  <a:prstClr val="black"/>
                </a:solidFill>
                <a:effectLst/>
                <a:uLnTx/>
                <a:uFillTx/>
                <a:latin typeface="Calibri"/>
                <a:cs typeface="Arial" charset="0"/>
              </a:rPr>
              <a:t>button to delete. </a:t>
            </a:r>
          </a:p>
          <a:p>
            <a:pPr marL="285750" indent="-285750" fontAlgn="base">
              <a:spcBef>
                <a:spcPct val="0"/>
              </a:spcBef>
              <a:spcAft>
                <a:spcPts val="600"/>
              </a:spcAft>
              <a:buFont typeface="Wingdings" panose="05000000000000000000" pitchFamily="2" charset="2"/>
              <a:buChar char="§"/>
              <a:defRPr/>
            </a:pPr>
            <a:r>
              <a:rPr lang="en-US" sz="1900" dirty="0">
                <a:solidFill>
                  <a:schemeClr val="bg1"/>
                </a:solidFill>
              </a:rPr>
              <a:t>If there are no additional </a:t>
            </a:r>
            <a:r>
              <a:rPr lang="en-US" sz="1900" b="1" dirty="0">
                <a:solidFill>
                  <a:schemeClr val="bg1"/>
                </a:solidFill>
              </a:rPr>
              <a:t>areas of study </a:t>
            </a:r>
            <a:r>
              <a:rPr lang="en-US" sz="1900" dirty="0">
                <a:solidFill>
                  <a:schemeClr val="bg1"/>
                </a:solidFill>
              </a:rPr>
              <a:t>to be considered or </a:t>
            </a:r>
            <a:r>
              <a:rPr lang="en-US" sz="1900" b="1" dirty="0">
                <a:solidFill>
                  <a:schemeClr val="bg1"/>
                </a:solidFill>
              </a:rPr>
              <a:t>future</a:t>
            </a:r>
            <a:r>
              <a:rPr lang="en-US" sz="1900" dirty="0">
                <a:solidFill>
                  <a:schemeClr val="bg1"/>
                </a:solidFill>
              </a:rPr>
              <a:t> courses to be entered, click the </a:t>
            </a:r>
            <a:r>
              <a:rPr lang="en-US" sz="1900" b="1" dirty="0">
                <a:solidFill>
                  <a:schemeClr val="bg1"/>
                </a:solidFill>
              </a:rPr>
              <a:t>Process What If </a:t>
            </a:r>
            <a:r>
              <a:rPr lang="en-US" sz="1900" dirty="0">
                <a:solidFill>
                  <a:schemeClr val="bg1"/>
                </a:solidFill>
              </a:rPr>
              <a:t>button.</a:t>
            </a:r>
          </a:p>
          <a:p>
            <a:pPr marL="285750" marR="0" lvl="0" indent="-285750" algn="l" defTabSz="914400" rtl="0" eaLnBrk="1" fontAlgn="base" latinLnBrk="0" hangingPunct="1">
              <a:lnSpc>
                <a:spcPct val="100000"/>
              </a:lnSpc>
              <a:spcBef>
                <a:spcPct val="0"/>
              </a:spcBef>
              <a:spcAft>
                <a:spcPts val="600"/>
              </a:spcAft>
              <a:buClrTx/>
              <a:buSzTx/>
              <a:buFont typeface="Wingdings" panose="05000000000000000000" pitchFamily="2" charset="2"/>
              <a:buChar char="§"/>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6" name="Oval 5" descr="indication of catalog year which can be changed in audit">
            <a:extLst>
              <a:ext uri="{FF2B5EF4-FFF2-40B4-BE49-F238E27FC236}">
                <a16:creationId xmlns:a16="http://schemas.microsoft.com/office/drawing/2014/main" id="{2FC15E2B-AB05-F149-A40B-7017061904C0}"/>
              </a:ext>
            </a:extLst>
          </p:cNvPr>
          <p:cNvSpPr/>
          <p:nvPr/>
        </p:nvSpPr>
        <p:spPr>
          <a:xfrm>
            <a:off x="2391232" y="4402002"/>
            <a:ext cx="1107341" cy="28926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 name="Straight Arrow Connector 6" descr="arrow pointing to major.">
            <a:extLst>
              <a:ext uri="{FF2B5EF4-FFF2-40B4-BE49-F238E27FC236}">
                <a16:creationId xmlns:a16="http://schemas.microsoft.com/office/drawing/2014/main" id="{2E411A0C-162D-BC4F-8607-44A5CB481AA2}"/>
              </a:ext>
            </a:extLst>
          </p:cNvPr>
          <p:cNvCxnSpPr/>
          <p:nvPr/>
        </p:nvCxnSpPr>
        <p:spPr>
          <a:xfrm>
            <a:off x="3201726" y="4988779"/>
            <a:ext cx="457200" cy="4572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8" name="Oval 7" descr="indication of how to remove major using remove button,">
            <a:extLst>
              <a:ext uri="{FF2B5EF4-FFF2-40B4-BE49-F238E27FC236}">
                <a16:creationId xmlns:a16="http://schemas.microsoft.com/office/drawing/2014/main" id="{C7080590-C401-D448-AE50-258D70DD5B9F}"/>
              </a:ext>
            </a:extLst>
          </p:cNvPr>
          <p:cNvSpPr/>
          <p:nvPr/>
        </p:nvSpPr>
        <p:spPr>
          <a:xfrm>
            <a:off x="7113981" y="6394452"/>
            <a:ext cx="687284" cy="24409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0" name="Straight Arrow Connector 9" descr="picture of selected area of study">
            <a:extLst>
              <a:ext uri="{FF2B5EF4-FFF2-40B4-BE49-F238E27FC236}">
                <a16:creationId xmlns:a16="http://schemas.microsoft.com/office/drawing/2014/main" id="{A841A585-C8EF-1540-B023-FA33804F18D7}"/>
              </a:ext>
            </a:extLst>
          </p:cNvPr>
          <p:cNvCxnSpPr/>
          <p:nvPr/>
        </p:nvCxnSpPr>
        <p:spPr>
          <a:xfrm>
            <a:off x="7846617" y="4942397"/>
            <a:ext cx="457200" cy="4572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2" name="Oval 11" descr="picture of how to process what if using button">
            <a:extLst>
              <a:ext uri="{FF2B5EF4-FFF2-40B4-BE49-F238E27FC236}">
                <a16:creationId xmlns:a16="http://schemas.microsoft.com/office/drawing/2014/main" id="{43115A31-382B-9545-9261-982E93C58A60}"/>
              </a:ext>
            </a:extLst>
          </p:cNvPr>
          <p:cNvSpPr/>
          <p:nvPr/>
        </p:nvSpPr>
        <p:spPr>
          <a:xfrm>
            <a:off x="3928487" y="3816626"/>
            <a:ext cx="1359130" cy="35814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3" name="Straight Arrow Connector 12" descr="arrow pointing to selected inprogress and preregistered classes.">
            <a:extLst>
              <a:ext uri="{FF2B5EF4-FFF2-40B4-BE49-F238E27FC236}">
                <a16:creationId xmlns:a16="http://schemas.microsoft.com/office/drawing/2014/main" id="{B8548B3E-2F5D-C14B-B50D-326A04C38930}"/>
              </a:ext>
            </a:extLst>
          </p:cNvPr>
          <p:cNvCxnSpPr/>
          <p:nvPr/>
        </p:nvCxnSpPr>
        <p:spPr>
          <a:xfrm>
            <a:off x="5534110" y="3544291"/>
            <a:ext cx="457200" cy="4572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4" name="Oval 13" descr="indication of what if button">
            <a:extLst>
              <a:ext uri="{FF2B5EF4-FFF2-40B4-BE49-F238E27FC236}">
                <a16:creationId xmlns:a16="http://schemas.microsoft.com/office/drawing/2014/main" id="{2AD9B03D-4631-D845-99AC-4947D54ACC7C}"/>
              </a:ext>
            </a:extLst>
          </p:cNvPr>
          <p:cNvSpPr/>
          <p:nvPr/>
        </p:nvSpPr>
        <p:spPr>
          <a:xfrm>
            <a:off x="814222" y="4264507"/>
            <a:ext cx="1005840" cy="36576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8444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additive="base">
                                        <p:cTn id="25"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 calcmode="lin" valueType="num">
                                      <p:cBhvr additive="base">
                                        <p:cTn id="35"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anim calcmode="lin" valueType="num">
                                      <p:cBhvr additive="base">
                                        <p:cTn id="49"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1">
                                            <p:txEl>
                                              <p:pRg st="4" end="4"/>
                                            </p:txEl>
                                          </p:spTgt>
                                        </p:tgtEl>
                                        <p:attrNameLst>
                                          <p:attrName>style.visibility</p:attrName>
                                        </p:attrNameLst>
                                      </p:cBhvr>
                                      <p:to>
                                        <p:strVal val="visible"/>
                                      </p:to>
                                    </p:set>
                                    <p:anim calcmode="lin" valueType="num">
                                      <p:cBhvr additive="base">
                                        <p:cTn id="59"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FE4E0-4BA6-5D43-B6A1-7D64DCFF088C}"/>
              </a:ext>
            </a:extLst>
          </p:cNvPr>
          <p:cNvSpPr>
            <a:spLocks noGrp="1"/>
          </p:cNvSpPr>
          <p:nvPr>
            <p:ph type="title"/>
          </p:nvPr>
        </p:nvSpPr>
        <p:spPr>
          <a:xfrm>
            <a:off x="424070" y="-124513"/>
            <a:ext cx="10972800" cy="1143000"/>
          </a:xfrm>
        </p:spPr>
        <p:txBody>
          <a:bodyPr/>
          <a:lstStyle/>
          <a:p>
            <a:r>
              <a:rPr lang="en-US" dirty="0"/>
              <a:t>What If Audit – Second Section</a:t>
            </a:r>
          </a:p>
        </p:txBody>
      </p:sp>
      <p:sp>
        <p:nvSpPr>
          <p:cNvPr id="3" name="Content Placeholder 2">
            <a:extLst>
              <a:ext uri="{FF2B5EF4-FFF2-40B4-BE49-F238E27FC236}">
                <a16:creationId xmlns:a16="http://schemas.microsoft.com/office/drawing/2014/main" id="{3BBC326D-0843-5543-B688-0C99287BD826}"/>
              </a:ext>
            </a:extLst>
          </p:cNvPr>
          <p:cNvSpPr>
            <a:spLocks noGrp="1"/>
          </p:cNvSpPr>
          <p:nvPr>
            <p:ph idx="1"/>
          </p:nvPr>
        </p:nvSpPr>
        <p:spPr>
          <a:xfrm>
            <a:off x="337930" y="818666"/>
            <a:ext cx="11430000" cy="5585793"/>
          </a:xfrm>
        </p:spPr>
        <p:txBody>
          <a:bodyPr/>
          <a:lstStyle/>
          <a:p>
            <a:r>
              <a:rPr lang="en-US" sz="2200" dirty="0"/>
              <a:t>When you scroll down to the </a:t>
            </a:r>
            <a:r>
              <a:rPr lang="en-US" sz="2200" b="1" dirty="0"/>
              <a:t>second section </a:t>
            </a:r>
            <a:r>
              <a:rPr lang="en-US" sz="2200" dirty="0"/>
              <a:t>of your </a:t>
            </a:r>
            <a:r>
              <a:rPr lang="en-US" sz="2200" b="1" dirty="0"/>
              <a:t>What If audit</a:t>
            </a:r>
            <a:r>
              <a:rPr lang="en-US" sz="2200" dirty="0"/>
              <a:t>, you can enter courses that you may be planning to complete in the future.  Any future classes you enter will be included on your </a:t>
            </a:r>
            <a:r>
              <a:rPr lang="en-US" sz="2200" b="1" dirty="0"/>
              <a:t>What If </a:t>
            </a:r>
            <a:r>
              <a:rPr lang="en-US" sz="2200" dirty="0"/>
              <a:t>audit report.</a:t>
            </a:r>
          </a:p>
          <a:p>
            <a:r>
              <a:rPr lang="en-US" sz="2200" dirty="0"/>
              <a:t>Enter the course as the subject, for example, Ant. for anthropology and then the course number.  </a:t>
            </a:r>
          </a:p>
          <a:p>
            <a:r>
              <a:rPr lang="en-US" sz="2200" dirty="0"/>
              <a:t>Click on </a:t>
            </a:r>
            <a:r>
              <a:rPr lang="en-US" sz="2200" b="1" dirty="0"/>
              <a:t>Add Course </a:t>
            </a:r>
            <a:r>
              <a:rPr lang="en-US" sz="2200" dirty="0"/>
              <a:t>to include it in the box on the right.  You can repeat these steps to add other courses if you choose.</a:t>
            </a:r>
          </a:p>
          <a:p>
            <a:r>
              <a:rPr lang="en-US" sz="2200" dirty="0"/>
              <a:t>To make a change or remove a course, select the course you wish to delete and click the </a:t>
            </a:r>
            <a:r>
              <a:rPr lang="en-US" sz="2200" b="1" dirty="0"/>
              <a:t>Remove Course </a:t>
            </a:r>
            <a:r>
              <a:rPr lang="en-US" sz="2200" dirty="0"/>
              <a:t>button.  </a:t>
            </a:r>
          </a:p>
          <a:p>
            <a:r>
              <a:rPr lang="en-US" sz="2200" dirty="0"/>
              <a:t>When finished, click the </a:t>
            </a:r>
            <a:r>
              <a:rPr lang="en-US" sz="2200" b="1" dirty="0"/>
              <a:t>Process</a:t>
            </a:r>
            <a:r>
              <a:rPr lang="en-US" sz="2200" dirty="0"/>
              <a:t> </a:t>
            </a:r>
            <a:r>
              <a:rPr lang="en-US" sz="2200" b="1" dirty="0"/>
              <a:t>What If button </a:t>
            </a:r>
            <a:r>
              <a:rPr lang="en-US" sz="2200" dirty="0"/>
              <a:t>at the top center of the first screen.</a:t>
            </a:r>
          </a:p>
        </p:txBody>
      </p:sp>
      <p:sp>
        <p:nvSpPr>
          <p:cNvPr id="4" name="Slide Number Placeholder 3">
            <a:extLst>
              <a:ext uri="{FF2B5EF4-FFF2-40B4-BE49-F238E27FC236}">
                <a16:creationId xmlns:a16="http://schemas.microsoft.com/office/drawing/2014/main" id="{5E826021-2D70-0949-B8A4-BF231C53D7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CAD239-3E7E-4FD7-A07C-D88AF610E5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descr="picture of Add Courses screen">
            <a:extLst>
              <a:ext uri="{FF2B5EF4-FFF2-40B4-BE49-F238E27FC236}">
                <a16:creationId xmlns:a16="http://schemas.microsoft.com/office/drawing/2014/main" id="{0D063D80-F159-1A44-B578-7EFC9F9E0BFD}"/>
              </a:ext>
            </a:extLst>
          </p:cNvPr>
          <p:cNvPicPr>
            <a:picLocks noChangeAspect="1"/>
          </p:cNvPicPr>
          <p:nvPr/>
        </p:nvPicPr>
        <p:blipFill>
          <a:blip r:embed="rId2"/>
          <a:stretch>
            <a:fillRect/>
          </a:stretch>
        </p:blipFill>
        <p:spPr>
          <a:xfrm>
            <a:off x="566530" y="4388503"/>
            <a:ext cx="10972800" cy="1770106"/>
          </a:xfrm>
          <a:prstGeom prst="rect">
            <a:avLst/>
          </a:prstGeom>
        </p:spPr>
      </p:pic>
      <p:cxnSp>
        <p:nvCxnSpPr>
          <p:cNvPr id="9" name="Straight Arrow Connector 8" descr="arrow pointing to subject area on Add Courses screen">
            <a:extLst>
              <a:ext uri="{FF2B5EF4-FFF2-40B4-BE49-F238E27FC236}">
                <a16:creationId xmlns:a16="http://schemas.microsoft.com/office/drawing/2014/main" id="{714DD5CC-461D-AB40-87CD-C081598C4D24}"/>
              </a:ext>
            </a:extLst>
          </p:cNvPr>
          <p:cNvCxnSpPr/>
          <p:nvPr/>
        </p:nvCxnSpPr>
        <p:spPr>
          <a:xfrm>
            <a:off x="1639626" y="4510046"/>
            <a:ext cx="457200" cy="4572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descr="arrow pointing to cuurse nunber on add courses screen">
            <a:extLst>
              <a:ext uri="{FF2B5EF4-FFF2-40B4-BE49-F238E27FC236}">
                <a16:creationId xmlns:a16="http://schemas.microsoft.com/office/drawing/2014/main" id="{7983649B-779D-F646-BB99-720AB212FC23}"/>
              </a:ext>
            </a:extLst>
          </p:cNvPr>
          <p:cNvCxnSpPr/>
          <p:nvPr/>
        </p:nvCxnSpPr>
        <p:spPr>
          <a:xfrm>
            <a:off x="1792026" y="4929146"/>
            <a:ext cx="457200" cy="4572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descr="arrow pointing to courses you are considering box.">
            <a:extLst>
              <a:ext uri="{FF2B5EF4-FFF2-40B4-BE49-F238E27FC236}">
                <a16:creationId xmlns:a16="http://schemas.microsoft.com/office/drawing/2014/main" id="{57EA68CD-9CE9-6744-8427-0FF6558A1480}"/>
              </a:ext>
            </a:extLst>
          </p:cNvPr>
          <p:cNvCxnSpPr/>
          <p:nvPr/>
        </p:nvCxnSpPr>
        <p:spPr>
          <a:xfrm>
            <a:off x="7029947" y="4588324"/>
            <a:ext cx="457200" cy="4572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2" name="Oval 11" descr="indicatipn pf Add Cpirses bittpm">
            <a:extLst>
              <a:ext uri="{FF2B5EF4-FFF2-40B4-BE49-F238E27FC236}">
                <a16:creationId xmlns:a16="http://schemas.microsoft.com/office/drawing/2014/main" id="{78F619EC-A4AF-524A-9CED-54322B1DFF48}"/>
              </a:ext>
            </a:extLst>
          </p:cNvPr>
          <p:cNvSpPr/>
          <p:nvPr/>
        </p:nvSpPr>
        <p:spPr>
          <a:xfrm>
            <a:off x="1667332" y="5430702"/>
            <a:ext cx="1107341" cy="28926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val 12" descr="indicatipn of how to remove course">
            <a:extLst>
              <a:ext uri="{FF2B5EF4-FFF2-40B4-BE49-F238E27FC236}">
                <a16:creationId xmlns:a16="http://schemas.microsoft.com/office/drawing/2014/main" id="{853B6301-D4C5-C84F-8EBC-EBAFFF97FC44}"/>
              </a:ext>
            </a:extLst>
          </p:cNvPr>
          <p:cNvSpPr/>
          <p:nvPr/>
        </p:nvSpPr>
        <p:spPr>
          <a:xfrm>
            <a:off x="6887032" y="5887902"/>
            <a:ext cx="1107341" cy="28926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5474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additive="base">
                                        <p:cTn id="4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4B5F-B1D2-414B-B1C7-2403640FE3A3}"/>
              </a:ext>
            </a:extLst>
          </p:cNvPr>
          <p:cNvSpPr>
            <a:spLocks noGrp="1"/>
          </p:cNvSpPr>
          <p:nvPr>
            <p:ph type="title"/>
          </p:nvPr>
        </p:nvSpPr>
        <p:spPr>
          <a:xfrm>
            <a:off x="609600" y="-258186"/>
            <a:ext cx="10972800" cy="1143000"/>
          </a:xfrm>
        </p:spPr>
        <p:txBody>
          <a:bodyPr/>
          <a:lstStyle/>
          <a:p>
            <a:r>
              <a:rPr lang="en-US" dirty="0"/>
              <a:t>What If Audit (cont.)</a:t>
            </a:r>
          </a:p>
        </p:txBody>
      </p:sp>
      <p:sp>
        <p:nvSpPr>
          <p:cNvPr id="3" name="Content Placeholder 2">
            <a:extLst>
              <a:ext uri="{FF2B5EF4-FFF2-40B4-BE49-F238E27FC236}">
                <a16:creationId xmlns:a16="http://schemas.microsoft.com/office/drawing/2014/main" id="{B0C0E545-3B90-C14D-B3E3-3502D2B6FE6F}"/>
              </a:ext>
            </a:extLst>
          </p:cNvPr>
          <p:cNvSpPr>
            <a:spLocks noGrp="1"/>
          </p:cNvSpPr>
          <p:nvPr>
            <p:ph idx="1"/>
          </p:nvPr>
        </p:nvSpPr>
        <p:spPr>
          <a:xfrm>
            <a:off x="463249" y="646517"/>
            <a:ext cx="11237509" cy="6997761"/>
          </a:xfrm>
        </p:spPr>
        <p:txBody>
          <a:bodyPr/>
          <a:lstStyle/>
          <a:p>
            <a:r>
              <a:rPr lang="en-US" dirty="0"/>
              <a:t>For a reminder of the programs, courses or catalog year you are considering when reviewing your audit, click the drop-down arrow next to the selected What If items or the Look Ahead Courses Used button.</a:t>
            </a:r>
          </a:p>
          <a:p>
            <a:r>
              <a:rPr lang="en-US" dirty="0"/>
              <a:t>Scroll down to view the requirements and see where classes will fall if you make the proposed changes to your academic program.  </a:t>
            </a:r>
          </a:p>
          <a:p>
            <a:r>
              <a:rPr lang="en-US" dirty="0"/>
              <a:t>Click the back button to return if you want to run another audit.</a:t>
            </a:r>
          </a:p>
        </p:txBody>
      </p:sp>
      <p:sp>
        <p:nvSpPr>
          <p:cNvPr id="4" name="Slide Number Placeholder 3">
            <a:extLst>
              <a:ext uri="{FF2B5EF4-FFF2-40B4-BE49-F238E27FC236}">
                <a16:creationId xmlns:a16="http://schemas.microsoft.com/office/drawing/2014/main" id="{A03D29E2-91DA-6C4A-96E0-BAF6CE8F20CC}"/>
              </a:ext>
            </a:extLst>
          </p:cNvPr>
          <p:cNvSpPr>
            <a:spLocks noGrp="1"/>
          </p:cNvSpPr>
          <p:nvPr>
            <p:ph type="sldNum" sz="quarter" idx="12"/>
          </p:nvPr>
        </p:nvSpPr>
        <p:spPr/>
        <p:txBody>
          <a:bodyPr/>
          <a:lstStyle/>
          <a:p>
            <a:pPr>
              <a:defRPr/>
            </a:pPr>
            <a:fld id="{83CAD239-3E7E-4FD7-A07C-D88AF610E5F0}" type="slidenum">
              <a:rPr lang="en-US" smtClean="0"/>
              <a:pPr>
                <a:defRPr/>
              </a:pPr>
              <a:t>6</a:t>
            </a:fld>
            <a:endParaRPr lang="en-US" dirty="0"/>
          </a:p>
        </p:txBody>
      </p:sp>
      <p:pic>
        <p:nvPicPr>
          <p:cNvPr id="7" name="Picture 6" descr="Picture of the Look Ahead audit screen.">
            <a:extLst>
              <a:ext uri="{FF2B5EF4-FFF2-40B4-BE49-F238E27FC236}">
                <a16:creationId xmlns:a16="http://schemas.microsoft.com/office/drawing/2014/main" id="{A04907AD-4750-8148-9E6C-E430A6B2DC65}"/>
              </a:ext>
            </a:extLst>
          </p:cNvPr>
          <p:cNvPicPr>
            <a:picLocks noChangeAspect="1"/>
          </p:cNvPicPr>
          <p:nvPr/>
        </p:nvPicPr>
        <p:blipFill>
          <a:blip r:embed="rId2"/>
          <a:stretch>
            <a:fillRect/>
          </a:stretch>
        </p:blipFill>
        <p:spPr>
          <a:xfrm>
            <a:off x="298751" y="3041303"/>
            <a:ext cx="11430000" cy="3315048"/>
          </a:xfrm>
          <a:prstGeom prst="rect">
            <a:avLst/>
          </a:prstGeom>
        </p:spPr>
      </p:pic>
      <p:cxnSp>
        <p:nvCxnSpPr>
          <p:cNvPr id="10" name="Straight Arrow Connector 9" descr="arrow pointing to selected look ahead courses">
            <a:extLst>
              <a:ext uri="{FF2B5EF4-FFF2-40B4-BE49-F238E27FC236}">
                <a16:creationId xmlns:a16="http://schemas.microsoft.com/office/drawing/2014/main" id="{D12E501E-A30F-8443-B8BC-AB948AB9BFBC}"/>
              </a:ext>
            </a:extLst>
          </p:cNvPr>
          <p:cNvCxnSpPr/>
          <p:nvPr/>
        </p:nvCxnSpPr>
        <p:spPr>
          <a:xfrm>
            <a:off x="2332169" y="2959725"/>
            <a:ext cx="457200" cy="4572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descr="arrow pointing to selected look ahead courses">
            <a:extLst>
              <a:ext uri="{FF2B5EF4-FFF2-40B4-BE49-F238E27FC236}">
                <a16:creationId xmlns:a16="http://schemas.microsoft.com/office/drawing/2014/main" id="{48EDADE3-709E-DE4C-AEC3-631CC98EC9E1}"/>
              </a:ext>
            </a:extLst>
          </p:cNvPr>
          <p:cNvCxnSpPr/>
          <p:nvPr/>
        </p:nvCxnSpPr>
        <p:spPr>
          <a:xfrm>
            <a:off x="5800127" y="3063999"/>
            <a:ext cx="457200" cy="4572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descr="arrow pointing to selected look ahead courses">
            <a:extLst>
              <a:ext uri="{FF2B5EF4-FFF2-40B4-BE49-F238E27FC236}">
                <a16:creationId xmlns:a16="http://schemas.microsoft.com/office/drawing/2014/main" id="{0A91F51E-42C8-8D47-BDC4-911BE962FD23}"/>
              </a:ext>
            </a:extLst>
          </p:cNvPr>
          <p:cNvCxnSpPr/>
          <p:nvPr/>
        </p:nvCxnSpPr>
        <p:spPr>
          <a:xfrm>
            <a:off x="1674439" y="3094365"/>
            <a:ext cx="457200" cy="4572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7058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3C4A-2EFF-D64A-A7FB-8516ABB0A6EB}"/>
              </a:ext>
            </a:extLst>
          </p:cNvPr>
          <p:cNvSpPr>
            <a:spLocks noGrp="1"/>
          </p:cNvSpPr>
          <p:nvPr>
            <p:ph type="title"/>
          </p:nvPr>
        </p:nvSpPr>
        <p:spPr>
          <a:xfrm>
            <a:off x="609600" y="-178558"/>
            <a:ext cx="10972800" cy="1143000"/>
          </a:xfrm>
        </p:spPr>
        <p:txBody>
          <a:bodyPr/>
          <a:lstStyle/>
          <a:p>
            <a:r>
              <a:rPr lang="en-US" dirty="0"/>
              <a:t>Look Ahead Audit </a:t>
            </a:r>
          </a:p>
        </p:txBody>
      </p:sp>
      <p:sp>
        <p:nvSpPr>
          <p:cNvPr id="3" name="Content Placeholder 2">
            <a:extLst>
              <a:ext uri="{FF2B5EF4-FFF2-40B4-BE49-F238E27FC236}">
                <a16:creationId xmlns:a16="http://schemas.microsoft.com/office/drawing/2014/main" id="{F13BA23E-6F6F-8D43-961B-F4441993CE14}"/>
              </a:ext>
            </a:extLst>
          </p:cNvPr>
          <p:cNvSpPr>
            <a:spLocks noGrp="1"/>
          </p:cNvSpPr>
          <p:nvPr>
            <p:ph idx="1"/>
          </p:nvPr>
        </p:nvSpPr>
        <p:spPr>
          <a:xfrm>
            <a:off x="377687" y="655982"/>
            <a:ext cx="11469756" cy="6065493"/>
          </a:xfrm>
        </p:spPr>
        <p:txBody>
          <a:bodyPr/>
          <a:lstStyle/>
          <a:p>
            <a:r>
              <a:rPr lang="en-US" sz="2200" dirty="0"/>
              <a:t>Use Look Ahead to see where courses you are interested in taking will fall in your audit and how they might fulfill or impact your graduation requirements. The Look Ahead feature is also available in the </a:t>
            </a:r>
            <a:r>
              <a:rPr lang="en-US" sz="2200" b="1" dirty="0"/>
              <a:t>What if </a:t>
            </a:r>
            <a:r>
              <a:rPr lang="en-US" sz="2200" dirty="0"/>
              <a:t>Worksheet.</a:t>
            </a:r>
            <a:endParaRPr lang="en-US" sz="2200" dirty="0">
              <a:solidFill>
                <a:prstClr val="black"/>
              </a:solidFill>
              <a:cs typeface="Arial" charset="0"/>
            </a:endParaRPr>
          </a:p>
          <a:p>
            <a:r>
              <a:rPr lang="en-US" sz="2200" dirty="0"/>
              <a:t>Click </a:t>
            </a:r>
            <a:r>
              <a:rPr lang="en-US" sz="2200" b="1" dirty="0"/>
              <a:t>Look Ahead </a:t>
            </a:r>
            <a:r>
              <a:rPr lang="en-US" sz="2200" dirty="0"/>
              <a:t>on the Left side of the screen. </a:t>
            </a:r>
            <a:r>
              <a:rPr lang="en-US" sz="2200" b="1" dirty="0">
                <a:solidFill>
                  <a:prstClr val="black"/>
                </a:solidFill>
                <a:cs typeface="Arial" charset="0"/>
              </a:rPr>
              <a:t>In progress </a:t>
            </a:r>
            <a:r>
              <a:rPr lang="en-US" sz="2200" dirty="0">
                <a:solidFill>
                  <a:prstClr val="black"/>
                </a:solidFill>
                <a:cs typeface="Arial" charset="0"/>
              </a:rPr>
              <a:t>and </a:t>
            </a:r>
            <a:r>
              <a:rPr lang="en-US" sz="2200" b="1" dirty="0">
                <a:solidFill>
                  <a:prstClr val="black"/>
                </a:solidFill>
                <a:cs typeface="Arial" charset="0"/>
              </a:rPr>
              <a:t>preregistered </a:t>
            </a:r>
            <a:r>
              <a:rPr lang="en-US" sz="2200" dirty="0">
                <a:solidFill>
                  <a:prstClr val="black"/>
                </a:solidFill>
                <a:cs typeface="Arial" charset="0"/>
              </a:rPr>
              <a:t>classes are checked and display by default.  </a:t>
            </a:r>
            <a:r>
              <a:rPr lang="en-US" sz="2200" dirty="0"/>
              <a:t>Enter the subject and course number for the classes you are considering, click </a:t>
            </a:r>
            <a:r>
              <a:rPr lang="en-US" sz="2200" b="1" dirty="0"/>
              <a:t>Add Course </a:t>
            </a:r>
            <a:r>
              <a:rPr lang="en-US" sz="2200" dirty="0"/>
              <a:t>or </a:t>
            </a:r>
            <a:r>
              <a:rPr lang="en-US" sz="2200" dirty="0">
                <a:solidFill>
                  <a:prstClr val="black"/>
                </a:solidFill>
                <a:cs typeface="Arial" charset="0"/>
              </a:rPr>
              <a:t>click </a:t>
            </a:r>
            <a:r>
              <a:rPr lang="en-US" sz="2200" b="1" dirty="0">
                <a:solidFill>
                  <a:prstClr val="black"/>
                </a:solidFill>
                <a:cs typeface="Arial" charset="0"/>
              </a:rPr>
              <a:t>Find</a:t>
            </a:r>
            <a:r>
              <a:rPr lang="en-US" sz="2200" dirty="0">
                <a:solidFill>
                  <a:prstClr val="black"/>
                </a:solidFill>
                <a:cs typeface="Arial" charset="0"/>
              </a:rPr>
              <a:t> to search for course information.  Your courses will be listed on the right. </a:t>
            </a:r>
            <a:r>
              <a:rPr lang="en-US" sz="2200" dirty="0"/>
              <a:t>If you enter a course incorrectly, select the course and click </a:t>
            </a:r>
            <a:r>
              <a:rPr lang="en-US" sz="2200" b="1" dirty="0"/>
              <a:t>Remove Course</a:t>
            </a:r>
            <a:r>
              <a:rPr lang="en-US" sz="2200" dirty="0"/>
              <a:t>.</a:t>
            </a:r>
          </a:p>
          <a:p>
            <a:r>
              <a:rPr lang="en-US" sz="2200" dirty="0"/>
              <a:t>Click </a:t>
            </a:r>
            <a:r>
              <a:rPr lang="en-US" sz="2200" b="1" dirty="0"/>
              <a:t>Process New </a:t>
            </a:r>
            <a:r>
              <a:rPr lang="en-US" sz="2200" dirty="0"/>
              <a:t>to run your </a:t>
            </a:r>
            <a:r>
              <a:rPr lang="en-US" sz="2200" b="1" dirty="0"/>
              <a:t>Look Ahead </a:t>
            </a:r>
            <a:r>
              <a:rPr lang="en-US" sz="2200" dirty="0"/>
              <a:t>Audit.  </a:t>
            </a:r>
          </a:p>
          <a:p>
            <a:endParaRPr lang="en-US" dirty="0"/>
          </a:p>
        </p:txBody>
      </p:sp>
      <p:sp>
        <p:nvSpPr>
          <p:cNvPr id="4" name="Slide Number Placeholder 3">
            <a:extLst>
              <a:ext uri="{FF2B5EF4-FFF2-40B4-BE49-F238E27FC236}">
                <a16:creationId xmlns:a16="http://schemas.microsoft.com/office/drawing/2014/main" id="{81FE9503-630F-2E4B-9BA7-8764715BBD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CAD239-3E7E-4FD7-A07C-D88AF610E5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descr="picture of Look Ahead screen">
            <a:extLst>
              <a:ext uri="{FF2B5EF4-FFF2-40B4-BE49-F238E27FC236}">
                <a16:creationId xmlns:a16="http://schemas.microsoft.com/office/drawing/2014/main" id="{BBBEE312-E1C5-DA4A-9C99-D49DFE5EC1D5}"/>
              </a:ext>
            </a:extLst>
          </p:cNvPr>
          <p:cNvPicPr>
            <a:picLocks noChangeAspect="1"/>
          </p:cNvPicPr>
          <p:nvPr/>
        </p:nvPicPr>
        <p:blipFill>
          <a:blip r:embed="rId2"/>
          <a:stretch>
            <a:fillRect/>
          </a:stretch>
        </p:blipFill>
        <p:spPr>
          <a:xfrm>
            <a:off x="2549943" y="3581400"/>
            <a:ext cx="6831743" cy="3017520"/>
          </a:xfrm>
          <a:prstGeom prst="rect">
            <a:avLst/>
          </a:prstGeom>
        </p:spPr>
      </p:pic>
      <p:cxnSp>
        <p:nvCxnSpPr>
          <p:cNvPr id="7" name="Straight Arrow Connector 6" descr="arrow pointing to selection of inprogress and preregistered classes.">
            <a:extLst>
              <a:ext uri="{FF2B5EF4-FFF2-40B4-BE49-F238E27FC236}">
                <a16:creationId xmlns:a16="http://schemas.microsoft.com/office/drawing/2014/main" id="{6931521A-0AAA-0940-A524-98227148971F}"/>
              </a:ext>
            </a:extLst>
          </p:cNvPr>
          <p:cNvCxnSpPr/>
          <p:nvPr/>
        </p:nvCxnSpPr>
        <p:spPr>
          <a:xfrm>
            <a:off x="7029947" y="3634166"/>
            <a:ext cx="457200" cy="4572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descr="arrow pointing to sujject area on Look ahead screen.">
            <a:extLst>
              <a:ext uri="{FF2B5EF4-FFF2-40B4-BE49-F238E27FC236}">
                <a16:creationId xmlns:a16="http://schemas.microsoft.com/office/drawing/2014/main" id="{B7BCB175-4BAB-6543-A004-EF3885C2F639}"/>
              </a:ext>
            </a:extLst>
          </p:cNvPr>
          <p:cNvCxnSpPr/>
          <p:nvPr/>
        </p:nvCxnSpPr>
        <p:spPr>
          <a:xfrm>
            <a:off x="4558415" y="4581696"/>
            <a:ext cx="457200" cy="4572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descr="arrow pointing to cuurse number on look ahead screen.">
            <a:extLst>
              <a:ext uri="{FF2B5EF4-FFF2-40B4-BE49-F238E27FC236}">
                <a16:creationId xmlns:a16="http://schemas.microsoft.com/office/drawing/2014/main" id="{187DA1CE-1A8E-1E4D-9E67-E652469DB674}"/>
              </a:ext>
            </a:extLst>
          </p:cNvPr>
          <p:cNvCxnSpPr/>
          <p:nvPr/>
        </p:nvCxnSpPr>
        <p:spPr>
          <a:xfrm>
            <a:off x="4710815" y="4992512"/>
            <a:ext cx="457200" cy="4572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descr="arrow pointing to courses you are considering on look ahead screen.">
            <a:extLst>
              <a:ext uri="{FF2B5EF4-FFF2-40B4-BE49-F238E27FC236}">
                <a16:creationId xmlns:a16="http://schemas.microsoft.com/office/drawing/2014/main" id="{14434438-F955-F649-AA45-5ED6547C9D19}"/>
              </a:ext>
            </a:extLst>
          </p:cNvPr>
          <p:cNvCxnSpPr/>
          <p:nvPr/>
        </p:nvCxnSpPr>
        <p:spPr>
          <a:xfrm>
            <a:off x="7387755" y="4508807"/>
            <a:ext cx="457200" cy="4572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1" name="Oval 10" descr="indication of how to remove courses on look ahead screen.">
            <a:extLst>
              <a:ext uri="{FF2B5EF4-FFF2-40B4-BE49-F238E27FC236}">
                <a16:creationId xmlns:a16="http://schemas.microsoft.com/office/drawing/2014/main" id="{670A7AC6-21A7-A443-8971-1A04C7A11314}"/>
              </a:ext>
            </a:extLst>
          </p:cNvPr>
          <p:cNvSpPr/>
          <p:nvPr/>
        </p:nvSpPr>
        <p:spPr>
          <a:xfrm>
            <a:off x="7364111" y="6364980"/>
            <a:ext cx="1107341" cy="28926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1" descr="indication of look ahead screen access tab">
            <a:extLst>
              <a:ext uri="{FF2B5EF4-FFF2-40B4-BE49-F238E27FC236}">
                <a16:creationId xmlns:a16="http://schemas.microsoft.com/office/drawing/2014/main" id="{69F69375-327B-CE4B-AC3B-BF5C44F3BDC7}"/>
              </a:ext>
            </a:extLst>
          </p:cNvPr>
          <p:cNvSpPr/>
          <p:nvPr/>
        </p:nvSpPr>
        <p:spPr>
          <a:xfrm>
            <a:off x="2533690" y="4536181"/>
            <a:ext cx="1107341" cy="28926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val 12" descr="indication of add course button on look ahead screen.">
            <a:extLst>
              <a:ext uri="{FF2B5EF4-FFF2-40B4-BE49-F238E27FC236}">
                <a16:creationId xmlns:a16="http://schemas.microsoft.com/office/drawing/2014/main" id="{88FC2F95-AA41-F54B-BA24-8E803D63A4FC}"/>
              </a:ext>
            </a:extLst>
          </p:cNvPr>
          <p:cNvSpPr/>
          <p:nvPr/>
        </p:nvSpPr>
        <p:spPr>
          <a:xfrm>
            <a:off x="4609313" y="5569848"/>
            <a:ext cx="1107341" cy="28926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descr="indication of the Process New button.">
            <a:extLst>
              <a:ext uri="{FF2B5EF4-FFF2-40B4-BE49-F238E27FC236}">
                <a16:creationId xmlns:a16="http://schemas.microsoft.com/office/drawing/2014/main" id="{C4090F0A-91E9-054A-9AD4-4E5068217313}"/>
              </a:ext>
            </a:extLst>
          </p:cNvPr>
          <p:cNvSpPr/>
          <p:nvPr/>
        </p:nvSpPr>
        <p:spPr>
          <a:xfrm>
            <a:off x="5553535" y="3891792"/>
            <a:ext cx="1107341" cy="28926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Oval 14" descr="indication of the find button.">
            <a:extLst>
              <a:ext uri="{FF2B5EF4-FFF2-40B4-BE49-F238E27FC236}">
                <a16:creationId xmlns:a16="http://schemas.microsoft.com/office/drawing/2014/main" id="{023F189D-398F-504C-BF23-E5F793B2C949}"/>
              </a:ext>
            </a:extLst>
          </p:cNvPr>
          <p:cNvSpPr/>
          <p:nvPr/>
        </p:nvSpPr>
        <p:spPr>
          <a:xfrm>
            <a:off x="6691568" y="4845953"/>
            <a:ext cx="365760" cy="36576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8238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B86ED-C21E-EA47-85F3-4CBCE6BE4C9D}"/>
              </a:ext>
            </a:extLst>
          </p:cNvPr>
          <p:cNvSpPr>
            <a:spLocks noGrp="1"/>
          </p:cNvSpPr>
          <p:nvPr>
            <p:ph type="title"/>
          </p:nvPr>
        </p:nvSpPr>
        <p:spPr>
          <a:xfrm>
            <a:off x="609600" y="-164271"/>
            <a:ext cx="10972800" cy="1143000"/>
          </a:xfrm>
        </p:spPr>
        <p:txBody>
          <a:bodyPr/>
          <a:lstStyle/>
          <a:p>
            <a:r>
              <a:rPr lang="en-US" dirty="0"/>
              <a:t>Look Ahead Audit (cont.)</a:t>
            </a:r>
          </a:p>
        </p:txBody>
      </p:sp>
      <p:sp>
        <p:nvSpPr>
          <p:cNvPr id="3" name="Content Placeholder 2">
            <a:extLst>
              <a:ext uri="{FF2B5EF4-FFF2-40B4-BE49-F238E27FC236}">
                <a16:creationId xmlns:a16="http://schemas.microsoft.com/office/drawing/2014/main" id="{A5BBB9F2-0EB9-E847-9368-88A53223C2B9}"/>
              </a:ext>
            </a:extLst>
          </p:cNvPr>
          <p:cNvSpPr>
            <a:spLocks noGrp="1"/>
          </p:cNvSpPr>
          <p:nvPr>
            <p:ph idx="1"/>
          </p:nvPr>
        </p:nvSpPr>
        <p:spPr>
          <a:xfrm>
            <a:off x="198783" y="568194"/>
            <a:ext cx="11728174" cy="6014136"/>
          </a:xfrm>
        </p:spPr>
        <p:txBody>
          <a:bodyPr/>
          <a:lstStyle/>
          <a:p>
            <a:r>
              <a:rPr lang="en-US" sz="2200" dirty="0"/>
              <a:t>For a reminder of the courses you are considering when reviewing your audit, click the Drop-Down arrow next to the </a:t>
            </a:r>
            <a:r>
              <a:rPr lang="en-US" sz="2200" b="1" dirty="0"/>
              <a:t>Look Ahead Courses Used button</a:t>
            </a:r>
            <a:r>
              <a:rPr lang="en-US" sz="2200" dirty="0"/>
              <a:t>.</a:t>
            </a:r>
          </a:p>
          <a:p>
            <a:r>
              <a:rPr lang="en-US" sz="2200" dirty="0"/>
              <a:t>Scroll down to see </a:t>
            </a:r>
            <a:r>
              <a:rPr lang="en-US" sz="2200"/>
              <a:t>requirements and where </a:t>
            </a:r>
            <a:r>
              <a:rPr lang="en-US" sz="2200" dirty="0"/>
              <a:t>the courses will fall. </a:t>
            </a:r>
            <a:r>
              <a:rPr lang="en-US" sz="2200" dirty="0">
                <a:solidFill>
                  <a:prstClr val="black"/>
                </a:solidFill>
                <a:cs typeface="Arial" charset="0"/>
              </a:rPr>
              <a:t>Course(s) will appear in Blue in the In-Progress block with the word </a:t>
            </a:r>
            <a:r>
              <a:rPr lang="en-US" sz="2200" b="1" dirty="0">
                <a:solidFill>
                  <a:prstClr val="black"/>
                </a:solidFill>
                <a:cs typeface="Arial" charset="0"/>
              </a:rPr>
              <a:t>Planned</a:t>
            </a:r>
            <a:r>
              <a:rPr lang="en-US" sz="2200" dirty="0">
                <a:solidFill>
                  <a:prstClr val="black"/>
                </a:solidFill>
                <a:cs typeface="Arial" charset="0"/>
              </a:rPr>
              <a:t> next to them. </a:t>
            </a:r>
          </a:p>
          <a:p>
            <a:r>
              <a:rPr lang="en-US" sz="2200" dirty="0"/>
              <a:t>Notice that </a:t>
            </a:r>
            <a:r>
              <a:rPr lang="en-US" sz="2200" b="1" dirty="0"/>
              <a:t>Anthropology 203 </a:t>
            </a:r>
            <a:r>
              <a:rPr lang="en-US" sz="2200" dirty="0"/>
              <a:t>will satisfy a Social Science elective. However, </a:t>
            </a:r>
            <a:r>
              <a:rPr lang="en-US" sz="2200" b="1" dirty="0"/>
              <a:t>Eng. 101 </a:t>
            </a:r>
            <a:r>
              <a:rPr lang="en-US" sz="2200" dirty="0"/>
              <a:t>is listed in the </a:t>
            </a:r>
            <a:r>
              <a:rPr lang="en-US" sz="2200" b="1" dirty="0"/>
              <a:t>Not Used for Major </a:t>
            </a:r>
            <a:r>
              <a:rPr lang="en-US" sz="2200" dirty="0"/>
              <a:t>section because the student previously took this course.</a:t>
            </a:r>
          </a:p>
          <a:p>
            <a:endParaRPr lang="en-US" dirty="0"/>
          </a:p>
          <a:p>
            <a:endParaRPr lang="en-US" dirty="0"/>
          </a:p>
        </p:txBody>
      </p:sp>
      <p:sp>
        <p:nvSpPr>
          <p:cNvPr id="4" name="Slide Number Placeholder 3">
            <a:extLst>
              <a:ext uri="{FF2B5EF4-FFF2-40B4-BE49-F238E27FC236}">
                <a16:creationId xmlns:a16="http://schemas.microsoft.com/office/drawing/2014/main" id="{EA9C6EA8-427C-1249-AB7A-4DC21CA37D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CAD239-3E7E-4FD7-A07C-D88AF610E5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picture of the look ahead courses used screen">
            <a:extLst>
              <a:ext uri="{FF2B5EF4-FFF2-40B4-BE49-F238E27FC236}">
                <a16:creationId xmlns:a16="http://schemas.microsoft.com/office/drawing/2014/main" id="{05CDC707-6622-B24C-805F-8AF7CED48908}"/>
              </a:ext>
            </a:extLst>
          </p:cNvPr>
          <p:cNvPicPr>
            <a:picLocks noChangeAspect="1"/>
          </p:cNvPicPr>
          <p:nvPr/>
        </p:nvPicPr>
        <p:blipFill>
          <a:blip r:embed="rId2"/>
          <a:stretch>
            <a:fillRect/>
          </a:stretch>
        </p:blipFill>
        <p:spPr>
          <a:xfrm>
            <a:off x="609600" y="2726652"/>
            <a:ext cx="10858500" cy="1639267"/>
          </a:xfrm>
          <a:prstGeom prst="rect">
            <a:avLst/>
          </a:prstGeom>
        </p:spPr>
      </p:pic>
      <p:pic>
        <p:nvPicPr>
          <p:cNvPr id="9" name="Picture 8" descr="picture of the look ahead audit.">
            <a:extLst>
              <a:ext uri="{FF2B5EF4-FFF2-40B4-BE49-F238E27FC236}">
                <a16:creationId xmlns:a16="http://schemas.microsoft.com/office/drawing/2014/main" id="{A2E641E8-ABE8-C649-824B-FB2F87C4556B}"/>
              </a:ext>
            </a:extLst>
          </p:cNvPr>
          <p:cNvPicPr>
            <a:picLocks noChangeAspect="1"/>
          </p:cNvPicPr>
          <p:nvPr/>
        </p:nvPicPr>
        <p:blipFill>
          <a:blip r:embed="rId3"/>
          <a:stretch>
            <a:fillRect/>
          </a:stretch>
        </p:blipFill>
        <p:spPr>
          <a:xfrm>
            <a:off x="609600" y="4286407"/>
            <a:ext cx="10858500" cy="2374900"/>
          </a:xfrm>
          <a:prstGeom prst="rect">
            <a:avLst/>
          </a:prstGeom>
        </p:spPr>
      </p:pic>
      <p:cxnSp>
        <p:nvCxnSpPr>
          <p:cNvPr id="8" name="Straight Arrow Connector 7" descr="arrow pointing to selected look ahead courses">
            <a:extLst>
              <a:ext uri="{FF2B5EF4-FFF2-40B4-BE49-F238E27FC236}">
                <a16:creationId xmlns:a16="http://schemas.microsoft.com/office/drawing/2014/main" id="{0A5308CA-D570-734A-9FD3-482247755D0F}"/>
              </a:ext>
            </a:extLst>
          </p:cNvPr>
          <p:cNvCxnSpPr/>
          <p:nvPr/>
        </p:nvCxnSpPr>
        <p:spPr>
          <a:xfrm>
            <a:off x="1642934" y="2600498"/>
            <a:ext cx="457200" cy="4572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0" name="Oval 9" descr="picture of where selected course appears in audit">
            <a:extLst>
              <a:ext uri="{FF2B5EF4-FFF2-40B4-BE49-F238E27FC236}">
                <a16:creationId xmlns:a16="http://schemas.microsoft.com/office/drawing/2014/main" id="{47805B4D-9638-7146-9FA1-B0C0BF6B6951}"/>
              </a:ext>
            </a:extLst>
          </p:cNvPr>
          <p:cNvSpPr/>
          <p:nvPr/>
        </p:nvSpPr>
        <p:spPr>
          <a:xfrm>
            <a:off x="4978721" y="3601898"/>
            <a:ext cx="1107341" cy="28926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2" name="Straight Arrow Connector 11" descr="arrow pointing to planned courses in look ahead window.">
            <a:extLst>
              <a:ext uri="{FF2B5EF4-FFF2-40B4-BE49-F238E27FC236}">
                <a16:creationId xmlns:a16="http://schemas.microsoft.com/office/drawing/2014/main" id="{0DC4F070-DBEC-2B42-84E9-D0FC2C87D665}"/>
              </a:ext>
            </a:extLst>
          </p:cNvPr>
          <p:cNvCxnSpPr/>
          <p:nvPr/>
        </p:nvCxnSpPr>
        <p:spPr>
          <a:xfrm>
            <a:off x="503246" y="4204011"/>
            <a:ext cx="457200" cy="4572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3" name="Oval 12" descr="indication of course not used in look ahead window.">
            <a:extLst>
              <a:ext uri="{FF2B5EF4-FFF2-40B4-BE49-F238E27FC236}">
                <a16:creationId xmlns:a16="http://schemas.microsoft.com/office/drawing/2014/main" id="{E04F507D-51FC-B842-B00F-9B2CE1406406}"/>
              </a:ext>
            </a:extLst>
          </p:cNvPr>
          <p:cNvSpPr/>
          <p:nvPr/>
        </p:nvSpPr>
        <p:spPr>
          <a:xfrm>
            <a:off x="578993" y="5861394"/>
            <a:ext cx="1107341" cy="28926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descr="indication of planned courses in look ahead window">
            <a:extLst>
              <a:ext uri="{FF2B5EF4-FFF2-40B4-BE49-F238E27FC236}">
                <a16:creationId xmlns:a16="http://schemas.microsoft.com/office/drawing/2014/main" id="{E6EA8303-68E5-4142-95C7-168E78EECC21}"/>
              </a:ext>
            </a:extLst>
          </p:cNvPr>
          <p:cNvSpPr/>
          <p:nvPr/>
        </p:nvSpPr>
        <p:spPr>
          <a:xfrm>
            <a:off x="8828477" y="4549428"/>
            <a:ext cx="1107341" cy="28926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5" name="Straight Arrow Connector 14" descr="arrow pointing to social science electives in look ahead window">
            <a:extLst>
              <a:ext uri="{FF2B5EF4-FFF2-40B4-BE49-F238E27FC236}">
                <a16:creationId xmlns:a16="http://schemas.microsoft.com/office/drawing/2014/main" id="{DB2AE389-72A3-7D47-BF4F-B9F6F4C04A36}"/>
              </a:ext>
            </a:extLst>
          </p:cNvPr>
          <p:cNvCxnSpPr/>
          <p:nvPr/>
        </p:nvCxnSpPr>
        <p:spPr>
          <a:xfrm>
            <a:off x="655646" y="3362499"/>
            <a:ext cx="457200" cy="4572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descr="arrow pointing to cureses not used in look ahead window.">
            <a:extLst>
              <a:ext uri="{FF2B5EF4-FFF2-40B4-BE49-F238E27FC236}">
                <a16:creationId xmlns:a16="http://schemas.microsoft.com/office/drawing/2014/main" id="{D5C70853-24A2-3A42-892F-DC985FD22AF9}"/>
              </a:ext>
            </a:extLst>
          </p:cNvPr>
          <p:cNvCxnSpPr/>
          <p:nvPr/>
        </p:nvCxnSpPr>
        <p:spPr>
          <a:xfrm>
            <a:off x="5646746" y="5496099"/>
            <a:ext cx="457200" cy="4572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4545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additive="base">
                                        <p:cTn id="3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TotalTime>
  <Words>848</Words>
  <Application>Microsoft Macintosh PowerPoint</Application>
  <PresentationFormat>Widescreen</PresentationFormat>
  <Paragraphs>50</Paragraphs>
  <Slides>8</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Calibri Light</vt:lpstr>
      <vt:lpstr>Wingdings</vt:lpstr>
      <vt:lpstr>Office Theme</vt:lpstr>
      <vt:lpstr>1_Office Theme</vt:lpstr>
      <vt:lpstr>Other Worksheets in Degree Works  </vt:lpstr>
      <vt:lpstr>History</vt:lpstr>
      <vt:lpstr>What If Audit</vt:lpstr>
      <vt:lpstr>What If Audit – First Section</vt:lpstr>
      <vt:lpstr>What If Audit – Second Section</vt:lpstr>
      <vt:lpstr>What If Audit (cont.)</vt:lpstr>
      <vt:lpstr>Look Ahead Audit </vt:lpstr>
      <vt:lpstr>Look Ahead Audit (cont.)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Other Worksheets in Degree Works </dc:title>
  <dc:subject/>
  <dc:creator>Other Worksheets in Degree Works</dc:creator>
  <cp:keywords/>
  <dc:description/>
  <cp:lastModifiedBy>Floratos, Mary</cp:lastModifiedBy>
  <cp:revision>309</cp:revision>
  <dcterms:created xsi:type="dcterms:W3CDTF">2020-07-16T17:52:43Z</dcterms:created>
  <dcterms:modified xsi:type="dcterms:W3CDTF">2020-08-19T17:55:03Z</dcterms:modified>
  <cp:category/>
</cp:coreProperties>
</file>